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305" r:id="rId7"/>
    <p:sldId id="289" r:id="rId8"/>
    <p:sldId id="300" r:id="rId9"/>
    <p:sldId id="301" r:id="rId10"/>
    <p:sldId id="302" r:id="rId11"/>
    <p:sldId id="303" r:id="rId12"/>
    <p:sldId id="304" r:id="rId13"/>
    <p:sldId id="286" r:id="rId14"/>
    <p:sldId id="306" r:id="rId15"/>
    <p:sldId id="307" r:id="rId16"/>
    <p:sldId id="308" r:id="rId17"/>
    <p:sldId id="309" r:id="rId18"/>
    <p:sldId id="310" r:id="rId19"/>
    <p:sldId id="311" r:id="rId20"/>
    <p:sldId id="313" r:id="rId21"/>
    <p:sldId id="314" r:id="rId22"/>
    <p:sldId id="316"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5646" autoAdjust="0"/>
  </p:normalViewPr>
  <p:slideViewPr>
    <p:cSldViewPr snapToGrid="0">
      <p:cViewPr varScale="1">
        <p:scale>
          <a:sx n="78" d="100"/>
          <a:sy n="78" d="100"/>
        </p:scale>
        <p:origin x="1109" y="53"/>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3/23/2025</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‹Nº›</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3/23/2025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‹Nº›</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D5A44-991F-AE20-1A06-2A2AFDE65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E0C1D-23CA-6024-5B70-C67E7CF362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72E9C-E264-BEBC-AC04-09542EE63C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2C2A7C-8057-54FA-0607-ED06C60FD285}"/>
              </a:ext>
            </a:extLst>
          </p:cNvPr>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2895883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33AE2-CFE0-7D9F-F1E4-5F65AC645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AB507-43C7-7656-32EA-802D4A76C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2DFA25-72F1-A498-FE87-FA063753B5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98C348-88C5-3EB7-83D1-27C5F51AABEA}"/>
              </a:ext>
            </a:extLst>
          </p:cNvPr>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1259164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E7FC7-39D8-60C1-1588-8EEF3A646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7F9A9-B01E-0727-EBEA-B8E44C1D0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C87C3E-EA9A-199E-9F77-5C9189AF6E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22044D-680F-2F1F-DB60-C8B4A92ED070}"/>
              </a:ext>
            </a:extLst>
          </p:cNvPr>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113569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8EF8E-C07C-7FFE-D7B4-2B2BA0B67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DCECA-68A7-B0D7-D59D-79319F0F7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E79A3C-7DF2-8B64-698C-B6BDC652B0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83B40C-ED86-82E2-D5CA-A10D3D9E28CA}"/>
              </a:ext>
            </a:extLst>
          </p:cNvPr>
          <p:cNvSpPr>
            <a:spLocks noGrp="1"/>
          </p:cNvSpPr>
          <p:nvPr>
            <p:ph type="sldNum" sz="quarter" idx="5"/>
          </p:nvPr>
        </p:nvSpPr>
        <p:spPr/>
        <p:txBody>
          <a:bodyPr/>
          <a:lstStyle/>
          <a:p>
            <a:fld id="{F97DC217-DF71-1A49-B3EA-559F1F43B0FF}" type="slidenum">
              <a:rPr lang="en-US" smtClean="0"/>
              <a:t>14</a:t>
            </a:fld>
            <a:endParaRPr lang="en-US" dirty="0"/>
          </a:p>
        </p:txBody>
      </p:sp>
    </p:spTree>
    <p:extLst>
      <p:ext uri="{BB962C8B-B14F-4D97-AF65-F5344CB8AC3E}">
        <p14:creationId xmlns:p14="http://schemas.microsoft.com/office/powerpoint/2010/main" val="5557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0C09-0361-DBCD-5639-DD3CB2417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4EC58-A3AD-0851-1E49-B37D8C70C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841659-BB28-0CCF-5357-E12AFE8228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BA631C-47BB-2208-D3CC-25D978F2419F}"/>
              </a:ext>
            </a:extLst>
          </p:cNvPr>
          <p:cNvSpPr>
            <a:spLocks noGrp="1"/>
          </p:cNvSpPr>
          <p:nvPr>
            <p:ph type="sldNum" sz="quarter" idx="5"/>
          </p:nvPr>
        </p:nvSpPr>
        <p:spPr/>
        <p:txBody>
          <a:bodyPr/>
          <a:lstStyle/>
          <a:p>
            <a:fld id="{F97DC217-DF71-1A49-B3EA-559F1F43B0FF}" type="slidenum">
              <a:rPr lang="en-US" smtClean="0"/>
              <a:t>15</a:t>
            </a:fld>
            <a:endParaRPr lang="en-US" dirty="0"/>
          </a:p>
        </p:txBody>
      </p:sp>
    </p:spTree>
    <p:extLst>
      <p:ext uri="{BB962C8B-B14F-4D97-AF65-F5344CB8AC3E}">
        <p14:creationId xmlns:p14="http://schemas.microsoft.com/office/powerpoint/2010/main" val="2693963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D1E26-B7DD-C5FF-ADB3-71C150FED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9AFE05-B441-BF7C-A5B8-4DA5AFADD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DC987-261F-2264-694C-E272110DD3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23925A-AD49-BF2C-8479-E83F15009087}"/>
              </a:ext>
            </a:extLst>
          </p:cNvPr>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2203855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CC74D-8004-61C9-0EBF-36472B954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6431A-FD99-8E9A-9C93-90C592916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1D978-EDA2-0455-A06E-EACDB86BEE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69D910-C331-883A-1995-BE3FEDFCA512}"/>
              </a:ext>
            </a:extLst>
          </p:cNvPr>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3936377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56676-AFDC-E74B-C5F5-ABEF5164C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293F35-52A5-7E06-64CD-2FFF5E47E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1BC69-0A9E-0EED-E08D-0A575D570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E10D90-1FCA-774D-A1B5-1A6CAACF74CC}"/>
              </a:ext>
            </a:extLst>
          </p:cNvPr>
          <p:cNvSpPr>
            <a:spLocks noGrp="1"/>
          </p:cNvSpPr>
          <p:nvPr>
            <p:ph type="sldNum" sz="quarter" idx="5"/>
          </p:nvPr>
        </p:nvSpPr>
        <p:spPr/>
        <p:txBody>
          <a:bodyPr/>
          <a:lstStyle/>
          <a:p>
            <a:fld id="{F97DC217-DF71-1A49-B3EA-559F1F43B0FF}" type="slidenum">
              <a:rPr lang="en-US" smtClean="0"/>
              <a:t>18</a:t>
            </a:fld>
            <a:endParaRPr lang="en-US" dirty="0"/>
          </a:p>
        </p:txBody>
      </p:sp>
    </p:spTree>
    <p:extLst>
      <p:ext uri="{BB962C8B-B14F-4D97-AF65-F5344CB8AC3E}">
        <p14:creationId xmlns:p14="http://schemas.microsoft.com/office/powerpoint/2010/main" val="1474765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E33B5-6061-DEBA-42A1-ADCEA064B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74B61-5C83-1089-8E89-3EF0E0D4F1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FE0089-3060-3CA0-EDBE-E94B150669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D09E28-0B44-0350-C83B-98F4DEF3CCD7}"/>
              </a:ext>
            </a:extLst>
          </p:cNvPr>
          <p:cNvSpPr>
            <a:spLocks noGrp="1"/>
          </p:cNvSpPr>
          <p:nvPr>
            <p:ph type="sldNum" sz="quarter" idx="5"/>
          </p:nvPr>
        </p:nvSpPr>
        <p:spPr/>
        <p:txBody>
          <a:bodyPr/>
          <a:lstStyle/>
          <a:p>
            <a:fld id="{F97DC217-DF71-1A49-B3EA-559F1F43B0FF}" type="slidenum">
              <a:rPr lang="en-US" smtClean="0"/>
              <a:t>20</a:t>
            </a:fld>
            <a:endParaRPr lang="en-US" dirty="0"/>
          </a:p>
        </p:txBody>
      </p:sp>
    </p:spTree>
    <p:extLst>
      <p:ext uri="{BB962C8B-B14F-4D97-AF65-F5344CB8AC3E}">
        <p14:creationId xmlns:p14="http://schemas.microsoft.com/office/powerpoint/2010/main" val="284494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1E05E-C49F-181A-289E-8D3D25ACC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D0A8A-D6BA-9EEC-C1A4-6E34905837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697AB-BA7D-9C59-234D-4F8C1E57E5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2D816C-D303-43BF-5F60-8BF04EEB6DF1}"/>
              </a:ext>
            </a:extLst>
          </p:cNvPr>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403281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4194793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329F-064F-A905-3F80-9EA25BA37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2BAB6-ED6F-67D0-C562-0A4C76747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115D2-C644-CCC9-6A55-4A75B9450D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7F304E-27FD-1C67-21B2-AD65B8E2EAB9}"/>
              </a:ext>
            </a:extLst>
          </p:cNvPr>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4135895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716B2-5704-A373-1ED2-37A40886E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E6AA3-0DD6-2B20-C8AB-987A183CC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FF556-360C-CD90-614A-78C385E2D7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0DD205-0F34-8D06-75DD-B87DD6B932D8}"/>
              </a:ext>
            </a:extLst>
          </p:cNvPr>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247696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8DE1E-ADCC-D726-F9FE-F69890E58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76615-8290-615D-BA53-572CD749E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B9F2D-8A53-C683-2FEB-8F443FB40C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E82909-3ECC-0BE8-9295-BCF41C9022CB}"/>
              </a:ext>
            </a:extLst>
          </p:cNvPr>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1705591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D50C6-CA7E-B5C1-4DE3-0A7FE905A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04CF9-0F91-A229-D8C1-76D2097E3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14ADD-F930-86F0-CC1F-DBF3A4BFB8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B3864E-0658-7F9A-EC09-98C3C648772E}"/>
              </a:ext>
            </a:extLst>
          </p:cNvPr>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701870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E8DE9-3F36-0924-CF4F-8CF3C894B3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43694-C31F-0703-B0DC-C8F60373B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E51D44-506C-AFB9-B89C-C96A2BFDA1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5F965F-00E7-6062-E22E-00F02102DFE5}"/>
              </a:ext>
            </a:extLst>
          </p:cNvPr>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2823571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s-ES"/>
              <a:t>Haga clic en el icono para agregar una imagen</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anchor="b">
            <a:noAutofit/>
          </a:bodyPr>
          <a:lstStyle>
            <a:lvl1pPr>
              <a:defRPr sz="4200" b="1">
                <a:latin typeface="+mj-lt"/>
              </a:defRPr>
            </a:lvl1pPr>
          </a:lstStyle>
          <a:p>
            <a:r>
              <a:rPr lang="en-US" dirty="0"/>
              <a:t>Click to add title</a:t>
            </a:r>
          </a:p>
        </p:txBody>
      </p:sp>
      <p:sp>
        <p:nvSpPr>
          <p:cNvPr id="10" name="Content Placeholder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a:lstStyle>
            <a:lvl1pPr marL="0" indent="0" algn="ctr">
              <a:buNone/>
              <a:defRPr sz="2000"/>
            </a:lvl1pPr>
          </a:lstStyle>
          <a:p>
            <a:r>
              <a:rPr lang="es-ES"/>
              <a:t>Haga clic en el icono para agregar una imagen</a:t>
            </a:r>
            <a:endParaRPr lang="en-US" dirty="0"/>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4193030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1" r:id="rId4"/>
    <p:sldLayoutId id="2147483659" r:id="rId5"/>
    <p:sldLayoutId id="2147483668" r:id="rId6"/>
    <p:sldLayoutId id="2147483669" r:id="rId7"/>
    <p:sldLayoutId id="2147483675" r:id="rId8"/>
    <p:sldLayoutId id="2147483661" r:id="rId9"/>
    <p:sldLayoutId id="2147483666" r:id="rId10"/>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44130" y="1543664"/>
            <a:ext cx="8141110" cy="2342398"/>
          </a:xfrm>
        </p:spPr>
        <p:txBody>
          <a:bodyPr/>
          <a:lstStyle/>
          <a:p>
            <a:r>
              <a:rPr lang="es-ES" dirty="0"/>
              <a:t>DÍA 1: Fundamentos de Generación de Contenido con IA</a:t>
            </a:r>
            <a:endParaRPr lang="en-US" dirty="0"/>
          </a:p>
        </p:txBody>
      </p:sp>
      <p:sp>
        <p:nvSpPr>
          <p:cNvPr id="3" name="Title 1">
            <a:extLst>
              <a:ext uri="{FF2B5EF4-FFF2-40B4-BE49-F238E27FC236}">
                <a16:creationId xmlns:a16="http://schemas.microsoft.com/office/drawing/2014/main" id="{366938AE-D39E-658E-325C-717590002EEE}"/>
              </a:ext>
            </a:extLst>
          </p:cNvPr>
          <p:cNvSpPr txBox="1">
            <a:spLocks/>
          </p:cNvSpPr>
          <p:nvPr/>
        </p:nvSpPr>
        <p:spPr>
          <a:xfrm>
            <a:off x="1150375" y="196920"/>
            <a:ext cx="7443019" cy="648654"/>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6000" b="1" kern="1200">
                <a:solidFill>
                  <a:schemeClr val="tx1"/>
                </a:solidFill>
                <a:latin typeface="+mj-lt"/>
                <a:ea typeface="+mj-ea"/>
                <a:cs typeface="+mj-cs"/>
              </a:defRPr>
            </a:lvl1pPr>
          </a:lstStyle>
          <a:p>
            <a:r>
              <a:rPr lang="es-ES" sz="2000" dirty="0">
                <a:solidFill>
                  <a:schemeClr val="accent1"/>
                </a:solidFill>
              </a:rPr>
              <a:t>ALGORITMOS Y MÉTODOS DE DETECCIÓN DE CONTENIDO GENERADO POR IA</a:t>
            </a:r>
            <a:endParaRPr lang="en-US" sz="2000" dirty="0">
              <a:solidFill>
                <a:schemeClr val="accent1"/>
              </a:solidFill>
            </a:endParaRPr>
          </a:p>
        </p:txBody>
      </p:sp>
      <p:sp>
        <p:nvSpPr>
          <p:cNvPr id="4" name="Title 1">
            <a:extLst>
              <a:ext uri="{FF2B5EF4-FFF2-40B4-BE49-F238E27FC236}">
                <a16:creationId xmlns:a16="http://schemas.microsoft.com/office/drawing/2014/main" id="{A18BEB0E-F730-6D1A-212F-C78049A82998}"/>
              </a:ext>
            </a:extLst>
          </p:cNvPr>
          <p:cNvSpPr txBox="1">
            <a:spLocks/>
          </p:cNvSpPr>
          <p:nvPr/>
        </p:nvSpPr>
        <p:spPr>
          <a:xfrm>
            <a:off x="1971369" y="6174934"/>
            <a:ext cx="7443019" cy="648654"/>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6000" b="1" kern="1200">
                <a:solidFill>
                  <a:schemeClr val="tx1"/>
                </a:solidFill>
                <a:latin typeface="+mj-lt"/>
                <a:ea typeface="+mj-ea"/>
                <a:cs typeface="+mj-cs"/>
              </a:defRPr>
            </a:lvl1pPr>
          </a:lstStyle>
          <a:p>
            <a:r>
              <a:rPr lang="es-ES" sz="2000" dirty="0">
                <a:solidFill>
                  <a:schemeClr val="accent1"/>
                </a:solidFill>
              </a:rPr>
              <a:t>Facilitador: </a:t>
            </a:r>
            <a:r>
              <a:rPr lang="es-ES" sz="2000" dirty="0"/>
              <a:t>Jos</a:t>
            </a:r>
            <a:r>
              <a:rPr lang="es-EC" sz="2000" dirty="0"/>
              <a:t>é Andrés Zúñiga Cazorla</a:t>
            </a:r>
            <a:endParaRPr lang="en-US" sz="20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DD4-4828-CE87-0C5C-42BE175E8DA5}"/>
              </a:ext>
            </a:extLst>
          </p:cNvPr>
          <p:cNvSpPr>
            <a:spLocks noGrp="1"/>
          </p:cNvSpPr>
          <p:nvPr>
            <p:ph type="title"/>
          </p:nvPr>
        </p:nvSpPr>
        <p:spPr>
          <a:xfrm>
            <a:off x="1157659" y="1047136"/>
            <a:ext cx="5486400" cy="4114800"/>
          </a:xfrm>
        </p:spPr>
        <p:txBody>
          <a:bodyPr anchor="ctr">
            <a:normAutofit/>
          </a:bodyPr>
          <a:lstStyle/>
          <a:p>
            <a:r>
              <a:rPr lang="en-US" dirty="0" err="1"/>
              <a:t>Modelos</a:t>
            </a:r>
            <a:r>
              <a:rPr lang="en-US" dirty="0"/>
              <a:t> </a:t>
            </a:r>
            <a:r>
              <a:rPr lang="en-US" dirty="0" err="1"/>
              <a:t>Generativos</a:t>
            </a:r>
            <a:r>
              <a:rPr lang="en-US" dirty="0"/>
              <a:t> – GPT, BERT, GANs, Stable Diffusion</a:t>
            </a:r>
            <a:endParaRPr lang="es-EC" noProof="0" dirty="0"/>
          </a:p>
        </p:txBody>
      </p:sp>
      <p:pic>
        <p:nvPicPr>
          <p:cNvPr id="1026" name="Picture 2" descr="Qué es la IA Generativa y Cómo Está Transformando la Tecnología? Por:  Ricardo Bolaños. Experto en IA aplicada a negocios | Ricardo Bolaños">
            <a:extLst>
              <a:ext uri="{FF2B5EF4-FFF2-40B4-BE49-F238E27FC236}">
                <a16:creationId xmlns:a16="http://schemas.microsoft.com/office/drawing/2014/main" id="{05655DD7-32EE-FBC0-3D46-D781799AD364}"/>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8092" r="15712"/>
          <a:stretch/>
        </p:blipFill>
        <p:spPr bwMode="auto">
          <a:xfrm>
            <a:off x="7183438" y="1168400"/>
            <a:ext cx="4500562" cy="452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677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36804-E4A1-EBB2-B7AE-00753A621D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C99EE1-9F40-AB55-8BDE-DDCB1F8F78B1}"/>
              </a:ext>
            </a:extLst>
          </p:cNvPr>
          <p:cNvSpPr>
            <a:spLocks noGrp="1"/>
          </p:cNvSpPr>
          <p:nvPr>
            <p:ph type="title"/>
          </p:nvPr>
        </p:nvSpPr>
        <p:spPr>
          <a:xfrm>
            <a:off x="390743" y="510390"/>
            <a:ext cx="10643508" cy="1371600"/>
          </a:xfrm>
        </p:spPr>
        <p:txBody>
          <a:bodyPr anchor="b">
            <a:normAutofit/>
          </a:bodyPr>
          <a:lstStyle/>
          <a:p>
            <a:r>
              <a:rPr lang="es-ES" dirty="0"/>
              <a:t>¿Qué es un modelo generativo?</a:t>
            </a:r>
            <a:endParaRPr lang="es-EC" noProof="0" dirty="0"/>
          </a:p>
        </p:txBody>
      </p:sp>
      <p:sp>
        <p:nvSpPr>
          <p:cNvPr id="3" name="Content Placeholder 2">
            <a:extLst>
              <a:ext uri="{FF2B5EF4-FFF2-40B4-BE49-F238E27FC236}">
                <a16:creationId xmlns:a16="http://schemas.microsoft.com/office/drawing/2014/main" id="{E58DC06B-1B28-E273-4605-2170DB23A573}"/>
              </a:ext>
            </a:extLst>
          </p:cNvPr>
          <p:cNvSpPr>
            <a:spLocks noGrp="1"/>
          </p:cNvSpPr>
          <p:nvPr>
            <p:ph idx="15"/>
          </p:nvPr>
        </p:nvSpPr>
        <p:spPr>
          <a:xfrm>
            <a:off x="1166088" y="2652712"/>
            <a:ext cx="5929753" cy="3694897"/>
          </a:xfrm>
        </p:spPr>
        <p:txBody>
          <a:bodyPr>
            <a:normAutofit/>
          </a:bodyPr>
          <a:lstStyle/>
          <a:p>
            <a:r>
              <a:rPr lang="es-ES" sz="2800" dirty="0"/>
              <a:t>Un modelo generativo aprende la distribución de los datos y puede generar nuevos ejemplos similares a los del conjunto de entrenamiento.</a:t>
            </a:r>
            <a:endParaRPr lang="es-EC" sz="3200" noProof="0" dirty="0"/>
          </a:p>
        </p:txBody>
      </p:sp>
      <p:pic>
        <p:nvPicPr>
          <p:cNvPr id="8194" name="Picture 2" descr="Midjourney, DALL-E, Firefly, Meta, and Stable Diffusion Same Prompts,  Compared | Gold Penguin">
            <a:extLst>
              <a:ext uri="{FF2B5EF4-FFF2-40B4-BE49-F238E27FC236}">
                <a16:creationId xmlns:a16="http://schemas.microsoft.com/office/drawing/2014/main" id="{A7FCC774-2C4E-616A-824C-B947BA3F3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841" y="4145133"/>
            <a:ext cx="3930071" cy="220247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01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2A4BD-41A6-EBD9-93E7-3B356E0CA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168660-7941-189E-51D9-6095A7C6780B}"/>
              </a:ext>
            </a:extLst>
          </p:cNvPr>
          <p:cNvSpPr>
            <a:spLocks noGrp="1"/>
          </p:cNvSpPr>
          <p:nvPr>
            <p:ph type="title"/>
          </p:nvPr>
        </p:nvSpPr>
        <p:spPr>
          <a:xfrm>
            <a:off x="814735" y="32864"/>
            <a:ext cx="9779183" cy="1254831"/>
          </a:xfrm>
        </p:spPr>
        <p:txBody>
          <a:bodyPr/>
          <a:lstStyle/>
          <a:p>
            <a:br>
              <a:rPr lang="es-EC" noProof="0" dirty="0"/>
            </a:br>
            <a:r>
              <a:rPr lang="en-US" dirty="0"/>
              <a:t>GPT y BERT</a:t>
            </a:r>
            <a:r>
              <a:rPr lang="es-EC" noProof="0" dirty="0"/>
              <a:t>:</a:t>
            </a:r>
          </a:p>
        </p:txBody>
      </p:sp>
      <p:sp>
        <p:nvSpPr>
          <p:cNvPr id="6" name="CuadroTexto 5">
            <a:extLst>
              <a:ext uri="{FF2B5EF4-FFF2-40B4-BE49-F238E27FC236}">
                <a16:creationId xmlns:a16="http://schemas.microsoft.com/office/drawing/2014/main" id="{08F81D7D-5605-1BE2-9F51-26882E72F8D0}"/>
              </a:ext>
            </a:extLst>
          </p:cNvPr>
          <p:cNvSpPr txBox="1"/>
          <p:nvPr/>
        </p:nvSpPr>
        <p:spPr>
          <a:xfrm>
            <a:off x="814735" y="1614637"/>
            <a:ext cx="9779183" cy="523220"/>
          </a:xfrm>
          <a:prstGeom prst="rect">
            <a:avLst/>
          </a:prstGeom>
          <a:noFill/>
        </p:spPr>
        <p:txBody>
          <a:bodyPr wrap="square">
            <a:spAutoFit/>
          </a:bodyPr>
          <a:lstStyle/>
          <a:p>
            <a:r>
              <a:rPr lang="en-US" sz="2800" b="1" dirty="0"/>
              <a:t>GPT (Generative Pre-trained Transformer) (</a:t>
            </a:r>
            <a:r>
              <a:rPr lang="en-US" sz="2800" b="1" dirty="0" err="1"/>
              <a:t>Texto</a:t>
            </a:r>
            <a:r>
              <a:rPr lang="en-US" sz="2800" b="1" dirty="0"/>
              <a:t> – </a:t>
            </a:r>
            <a:r>
              <a:rPr lang="en-US" sz="2800" b="1" dirty="0" err="1"/>
              <a:t>Texto</a:t>
            </a:r>
            <a:r>
              <a:rPr lang="en-US" sz="2800" b="1" dirty="0"/>
              <a:t>): </a:t>
            </a:r>
            <a:endParaRPr lang="es-EC" sz="2800" b="1" dirty="0"/>
          </a:p>
        </p:txBody>
      </p:sp>
      <p:sp>
        <p:nvSpPr>
          <p:cNvPr id="13" name="CuadroTexto 12">
            <a:extLst>
              <a:ext uri="{FF2B5EF4-FFF2-40B4-BE49-F238E27FC236}">
                <a16:creationId xmlns:a16="http://schemas.microsoft.com/office/drawing/2014/main" id="{B9D1C1F1-644C-D96D-7598-0EE4DFAE9EEF}"/>
              </a:ext>
            </a:extLst>
          </p:cNvPr>
          <p:cNvSpPr txBox="1"/>
          <p:nvPr/>
        </p:nvSpPr>
        <p:spPr>
          <a:xfrm>
            <a:off x="1297859" y="2464799"/>
            <a:ext cx="596818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Auto-</a:t>
            </a:r>
            <a:r>
              <a:rPr lang="en-US" sz="2800" dirty="0" err="1"/>
              <a:t>regresivo</a:t>
            </a:r>
            <a:endParaRPr lang="en-US" sz="2800" dirty="0"/>
          </a:p>
          <a:p>
            <a:pPr marL="285750" indent="-285750">
              <a:buFont typeface="Arial" panose="020B0604020202020204" pitchFamily="34" charset="0"/>
              <a:buChar char="•"/>
            </a:pPr>
            <a:r>
              <a:rPr lang="es-ES" sz="2800" dirty="0"/>
              <a:t>Genera texto palabra por palabra</a:t>
            </a:r>
            <a:endParaRPr lang="es-EC" sz="2800" dirty="0"/>
          </a:p>
        </p:txBody>
      </p:sp>
      <p:pic>
        <p:nvPicPr>
          <p:cNvPr id="10244" name="Picture 4" descr="GPT Explained | Papers With Code">
            <a:extLst>
              <a:ext uri="{FF2B5EF4-FFF2-40B4-BE49-F238E27FC236}">
                <a16:creationId xmlns:a16="http://schemas.microsoft.com/office/drawing/2014/main" id="{A8FC0CCE-2CF6-3480-62C9-D8390A8A7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70" y="3745848"/>
            <a:ext cx="6312310" cy="270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1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554AC-9ECE-0AAF-92D1-B9937AD8F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ADBEC-010D-32AA-75F1-2E9044B24D2D}"/>
              </a:ext>
            </a:extLst>
          </p:cNvPr>
          <p:cNvSpPr>
            <a:spLocks noGrp="1"/>
          </p:cNvSpPr>
          <p:nvPr>
            <p:ph type="title"/>
          </p:nvPr>
        </p:nvSpPr>
        <p:spPr>
          <a:xfrm>
            <a:off x="814735" y="32864"/>
            <a:ext cx="9779183" cy="1254831"/>
          </a:xfrm>
        </p:spPr>
        <p:txBody>
          <a:bodyPr/>
          <a:lstStyle/>
          <a:p>
            <a:br>
              <a:rPr lang="es-EC" noProof="0" dirty="0"/>
            </a:br>
            <a:r>
              <a:rPr lang="en-US" dirty="0"/>
              <a:t>GPT y BERT</a:t>
            </a:r>
            <a:r>
              <a:rPr lang="es-EC" noProof="0" dirty="0"/>
              <a:t>:</a:t>
            </a:r>
          </a:p>
        </p:txBody>
      </p:sp>
      <p:sp>
        <p:nvSpPr>
          <p:cNvPr id="6" name="CuadroTexto 5">
            <a:extLst>
              <a:ext uri="{FF2B5EF4-FFF2-40B4-BE49-F238E27FC236}">
                <a16:creationId xmlns:a16="http://schemas.microsoft.com/office/drawing/2014/main" id="{FE9F065E-9776-EC92-5D00-C6921CCCBBAB}"/>
              </a:ext>
            </a:extLst>
          </p:cNvPr>
          <p:cNvSpPr txBox="1"/>
          <p:nvPr/>
        </p:nvSpPr>
        <p:spPr>
          <a:xfrm>
            <a:off x="814735" y="1614637"/>
            <a:ext cx="7267381" cy="523220"/>
          </a:xfrm>
          <a:prstGeom prst="rect">
            <a:avLst/>
          </a:prstGeom>
          <a:noFill/>
        </p:spPr>
        <p:txBody>
          <a:bodyPr wrap="square">
            <a:spAutoFit/>
          </a:bodyPr>
          <a:lstStyle/>
          <a:p>
            <a:r>
              <a:rPr lang="en-US" sz="2800" b="1" dirty="0"/>
              <a:t>BERT (</a:t>
            </a:r>
            <a:r>
              <a:rPr lang="en-US" sz="2800" b="1" dirty="0" err="1"/>
              <a:t>Texto</a:t>
            </a:r>
            <a:r>
              <a:rPr lang="en-US" sz="2800" b="1" dirty="0"/>
              <a:t> – </a:t>
            </a:r>
            <a:r>
              <a:rPr lang="en-US" sz="2800" b="1" dirty="0" err="1"/>
              <a:t>Texto</a:t>
            </a:r>
            <a:r>
              <a:rPr lang="en-US" sz="2800" b="1" dirty="0"/>
              <a:t>):</a:t>
            </a:r>
            <a:endParaRPr lang="es-EC" sz="2800" b="1" dirty="0"/>
          </a:p>
        </p:txBody>
      </p:sp>
      <p:sp>
        <p:nvSpPr>
          <p:cNvPr id="13" name="CuadroTexto 12">
            <a:extLst>
              <a:ext uri="{FF2B5EF4-FFF2-40B4-BE49-F238E27FC236}">
                <a16:creationId xmlns:a16="http://schemas.microsoft.com/office/drawing/2014/main" id="{D5FFC36E-BEDF-DCC2-FCF1-9729F90DCAD0}"/>
              </a:ext>
            </a:extLst>
          </p:cNvPr>
          <p:cNvSpPr txBox="1"/>
          <p:nvPr/>
        </p:nvSpPr>
        <p:spPr>
          <a:xfrm>
            <a:off x="1292270" y="2317315"/>
            <a:ext cx="7973960" cy="954107"/>
          </a:xfrm>
          <a:prstGeom prst="rect">
            <a:avLst/>
          </a:prstGeom>
          <a:noFill/>
        </p:spPr>
        <p:txBody>
          <a:bodyPr wrap="square" rtlCol="0">
            <a:spAutoFit/>
          </a:bodyPr>
          <a:lstStyle/>
          <a:p>
            <a:pPr marL="285750" indent="-285750">
              <a:buFont typeface="Arial" panose="020B0604020202020204" pitchFamily="34" charset="0"/>
              <a:buChar char="•"/>
            </a:pPr>
            <a:r>
              <a:rPr lang="es-ES" sz="2800" dirty="0"/>
              <a:t>Más útil para clasificación, no generación</a:t>
            </a:r>
          </a:p>
          <a:p>
            <a:pPr marL="285750" indent="-285750">
              <a:buFont typeface="Arial" panose="020B0604020202020204" pitchFamily="34" charset="0"/>
              <a:buChar char="•"/>
            </a:pPr>
            <a:r>
              <a:rPr lang="en-US" sz="2800" dirty="0" err="1"/>
              <a:t>Bidireccional</a:t>
            </a:r>
            <a:endParaRPr lang="es-EC" sz="2800" dirty="0"/>
          </a:p>
        </p:txBody>
      </p:sp>
      <p:pic>
        <p:nvPicPr>
          <p:cNvPr id="11266" name="Picture 2" descr="BERT Explained: State of the art language model for NLP | by Rani Horev |  TDS Archive | Medium">
            <a:extLst>
              <a:ext uri="{FF2B5EF4-FFF2-40B4-BE49-F238E27FC236}">
                <a16:creationId xmlns:a16="http://schemas.microsoft.com/office/drawing/2014/main" id="{4669A94F-0614-B9D8-2EFD-E17BDA09A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243" y="3271422"/>
            <a:ext cx="4968363" cy="3368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22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724C9-D391-3D6D-0366-3630173859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C9C7A-FEB6-C9DA-5AE2-2DFB6EA5712B}"/>
              </a:ext>
            </a:extLst>
          </p:cNvPr>
          <p:cNvSpPr>
            <a:spLocks noGrp="1"/>
          </p:cNvSpPr>
          <p:nvPr>
            <p:ph type="title"/>
          </p:nvPr>
        </p:nvSpPr>
        <p:spPr>
          <a:xfrm>
            <a:off x="814735" y="32864"/>
            <a:ext cx="9779183" cy="1254831"/>
          </a:xfrm>
        </p:spPr>
        <p:txBody>
          <a:bodyPr/>
          <a:lstStyle/>
          <a:p>
            <a:br>
              <a:rPr lang="es-EC" noProof="0" dirty="0"/>
            </a:br>
            <a:r>
              <a:rPr lang="en-US" dirty="0"/>
              <a:t>GANs y Stable Diffusion:</a:t>
            </a:r>
            <a:endParaRPr lang="es-EC" noProof="0" dirty="0"/>
          </a:p>
        </p:txBody>
      </p:sp>
      <p:sp>
        <p:nvSpPr>
          <p:cNvPr id="6" name="CuadroTexto 5">
            <a:extLst>
              <a:ext uri="{FF2B5EF4-FFF2-40B4-BE49-F238E27FC236}">
                <a16:creationId xmlns:a16="http://schemas.microsoft.com/office/drawing/2014/main" id="{105C2984-F95C-22B7-F219-82CFBDB0C29E}"/>
              </a:ext>
            </a:extLst>
          </p:cNvPr>
          <p:cNvSpPr txBox="1"/>
          <p:nvPr/>
        </p:nvSpPr>
        <p:spPr>
          <a:xfrm>
            <a:off x="696747" y="1631142"/>
            <a:ext cx="7267381" cy="523220"/>
          </a:xfrm>
          <a:prstGeom prst="rect">
            <a:avLst/>
          </a:prstGeom>
          <a:noFill/>
        </p:spPr>
        <p:txBody>
          <a:bodyPr wrap="square">
            <a:spAutoFit/>
          </a:bodyPr>
          <a:lstStyle/>
          <a:p>
            <a:r>
              <a:rPr lang="en-US" sz="2800" b="1" dirty="0"/>
              <a:t>GANs:</a:t>
            </a:r>
            <a:endParaRPr lang="es-EC" sz="2800" b="1" dirty="0"/>
          </a:p>
        </p:txBody>
      </p:sp>
      <p:sp>
        <p:nvSpPr>
          <p:cNvPr id="13" name="CuadroTexto 12">
            <a:extLst>
              <a:ext uri="{FF2B5EF4-FFF2-40B4-BE49-F238E27FC236}">
                <a16:creationId xmlns:a16="http://schemas.microsoft.com/office/drawing/2014/main" id="{15C155AE-8DF9-99F7-128A-5DEFC51F8C0F}"/>
              </a:ext>
            </a:extLst>
          </p:cNvPr>
          <p:cNvSpPr txBox="1"/>
          <p:nvPr/>
        </p:nvSpPr>
        <p:spPr>
          <a:xfrm>
            <a:off x="814735" y="2129204"/>
            <a:ext cx="797396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Red </a:t>
            </a:r>
            <a:r>
              <a:rPr lang="en-US" sz="2800" dirty="0" err="1"/>
              <a:t>generadora</a:t>
            </a:r>
            <a:r>
              <a:rPr lang="en-US" sz="2800" dirty="0"/>
              <a:t> + red </a:t>
            </a:r>
            <a:r>
              <a:rPr lang="en-US" sz="2800" dirty="0" err="1"/>
              <a:t>discriminadora</a:t>
            </a:r>
            <a:endParaRPr lang="en-US" sz="2800" dirty="0"/>
          </a:p>
          <a:p>
            <a:pPr marL="285750" indent="-285750">
              <a:buFont typeface="Arial" panose="020B0604020202020204" pitchFamily="34" charset="0"/>
              <a:buChar char="•"/>
            </a:pPr>
            <a:r>
              <a:rPr lang="en-US" sz="2800" dirty="0" err="1"/>
              <a:t>Usadas</a:t>
            </a:r>
            <a:r>
              <a:rPr lang="en-US" sz="2800" dirty="0"/>
              <a:t> para </a:t>
            </a:r>
            <a:r>
              <a:rPr lang="en-US" sz="2800" dirty="0" err="1"/>
              <a:t>generar</a:t>
            </a:r>
            <a:r>
              <a:rPr lang="en-US" sz="2800" dirty="0"/>
              <a:t> </a:t>
            </a:r>
            <a:r>
              <a:rPr lang="en-US" sz="2800" dirty="0" err="1"/>
              <a:t>rostros</a:t>
            </a:r>
            <a:r>
              <a:rPr lang="en-US" sz="2800" dirty="0"/>
              <a:t>, </a:t>
            </a:r>
            <a:r>
              <a:rPr lang="en-US" sz="2800" dirty="0" err="1"/>
              <a:t>arte</a:t>
            </a:r>
            <a:r>
              <a:rPr lang="en-US" sz="2800" dirty="0"/>
              <a:t>, deepfakes</a:t>
            </a:r>
            <a:endParaRPr lang="es-EC" sz="2800" dirty="0"/>
          </a:p>
        </p:txBody>
      </p:sp>
      <p:sp>
        <p:nvSpPr>
          <p:cNvPr id="4" name="CuadroTexto 3">
            <a:extLst>
              <a:ext uri="{FF2B5EF4-FFF2-40B4-BE49-F238E27FC236}">
                <a16:creationId xmlns:a16="http://schemas.microsoft.com/office/drawing/2014/main" id="{51C1BE59-CC2E-CD42-4CA3-549B2A536081}"/>
              </a:ext>
            </a:extLst>
          </p:cNvPr>
          <p:cNvSpPr txBox="1"/>
          <p:nvPr/>
        </p:nvSpPr>
        <p:spPr>
          <a:xfrm>
            <a:off x="167148" y="6334780"/>
            <a:ext cx="6096000" cy="523220"/>
          </a:xfrm>
          <a:prstGeom prst="rect">
            <a:avLst/>
          </a:prstGeom>
          <a:noFill/>
        </p:spPr>
        <p:txBody>
          <a:bodyPr wrap="square">
            <a:spAutoFit/>
          </a:bodyPr>
          <a:lstStyle/>
          <a:p>
            <a:r>
              <a:rPr lang="en-US" sz="2800" b="1" dirty="0"/>
              <a:t>Goodfellow et al., 2014</a:t>
            </a:r>
            <a:endParaRPr lang="es-EC" sz="2800" b="1" dirty="0"/>
          </a:p>
        </p:txBody>
      </p:sp>
      <p:pic>
        <p:nvPicPr>
          <p:cNvPr id="12290" name="Picture 2" descr="A Short Introduction to Generative Adversarial Networks - Thalles' blog">
            <a:extLst>
              <a:ext uri="{FF2B5EF4-FFF2-40B4-BE49-F238E27FC236}">
                <a16:creationId xmlns:a16="http://schemas.microsoft.com/office/drawing/2014/main" id="{931BF8FC-A685-6588-7D90-DCF86962E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316" y="3359845"/>
            <a:ext cx="6138241" cy="267694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18C47C2A-BFF5-59EE-954B-8BBF3232C4B4}"/>
              </a:ext>
            </a:extLst>
          </p:cNvPr>
          <p:cNvPicPr>
            <a:picLocks noChangeAspect="1"/>
          </p:cNvPicPr>
          <p:nvPr/>
        </p:nvPicPr>
        <p:blipFill>
          <a:blip r:embed="rId4"/>
          <a:stretch>
            <a:fillRect/>
          </a:stretch>
        </p:blipFill>
        <p:spPr>
          <a:xfrm>
            <a:off x="8296426" y="2273685"/>
            <a:ext cx="3080839" cy="2310629"/>
          </a:xfrm>
          <a:prstGeom prst="rect">
            <a:avLst/>
          </a:prstGeom>
        </p:spPr>
      </p:pic>
    </p:spTree>
    <p:extLst>
      <p:ext uri="{BB962C8B-B14F-4D97-AF65-F5344CB8AC3E}">
        <p14:creationId xmlns:p14="http://schemas.microsoft.com/office/powerpoint/2010/main" val="3252207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866E2-D5CB-EBE8-F1FA-39CD25DBE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A7CA1-6277-97E2-D2B5-902EE387A224}"/>
              </a:ext>
            </a:extLst>
          </p:cNvPr>
          <p:cNvSpPr>
            <a:spLocks noGrp="1"/>
          </p:cNvSpPr>
          <p:nvPr>
            <p:ph type="title"/>
          </p:nvPr>
        </p:nvSpPr>
        <p:spPr>
          <a:xfrm>
            <a:off x="814735" y="32864"/>
            <a:ext cx="9779183" cy="1254831"/>
          </a:xfrm>
        </p:spPr>
        <p:txBody>
          <a:bodyPr/>
          <a:lstStyle/>
          <a:p>
            <a:br>
              <a:rPr lang="es-EC" noProof="0" dirty="0"/>
            </a:br>
            <a:r>
              <a:rPr lang="en-US" dirty="0"/>
              <a:t>GANs y Stable Diffusion:</a:t>
            </a:r>
            <a:endParaRPr lang="es-EC" noProof="0" dirty="0"/>
          </a:p>
        </p:txBody>
      </p:sp>
      <p:sp>
        <p:nvSpPr>
          <p:cNvPr id="6" name="CuadroTexto 5">
            <a:extLst>
              <a:ext uri="{FF2B5EF4-FFF2-40B4-BE49-F238E27FC236}">
                <a16:creationId xmlns:a16="http://schemas.microsoft.com/office/drawing/2014/main" id="{C000948A-FDF9-C41D-47DF-4D6C31113B75}"/>
              </a:ext>
            </a:extLst>
          </p:cNvPr>
          <p:cNvSpPr txBox="1"/>
          <p:nvPr/>
        </p:nvSpPr>
        <p:spPr>
          <a:xfrm>
            <a:off x="696747" y="1631142"/>
            <a:ext cx="7267381" cy="523220"/>
          </a:xfrm>
          <a:prstGeom prst="rect">
            <a:avLst/>
          </a:prstGeom>
          <a:noFill/>
        </p:spPr>
        <p:txBody>
          <a:bodyPr wrap="square">
            <a:spAutoFit/>
          </a:bodyPr>
          <a:lstStyle/>
          <a:p>
            <a:r>
              <a:rPr lang="en-US" sz="2800" b="1" dirty="0"/>
              <a:t>Stable Diffusion :</a:t>
            </a:r>
            <a:endParaRPr lang="es-EC" sz="2800" b="1" dirty="0"/>
          </a:p>
        </p:txBody>
      </p:sp>
      <p:sp>
        <p:nvSpPr>
          <p:cNvPr id="13" name="CuadroTexto 12">
            <a:extLst>
              <a:ext uri="{FF2B5EF4-FFF2-40B4-BE49-F238E27FC236}">
                <a16:creationId xmlns:a16="http://schemas.microsoft.com/office/drawing/2014/main" id="{59A33B01-4810-CC1B-CE84-3DE53FE97142}"/>
              </a:ext>
            </a:extLst>
          </p:cNvPr>
          <p:cNvSpPr txBox="1"/>
          <p:nvPr/>
        </p:nvSpPr>
        <p:spPr>
          <a:xfrm>
            <a:off x="814734" y="2280050"/>
            <a:ext cx="6584823" cy="1384995"/>
          </a:xfrm>
          <a:prstGeom prst="rect">
            <a:avLst/>
          </a:prstGeom>
          <a:noFill/>
        </p:spPr>
        <p:txBody>
          <a:bodyPr wrap="square" rtlCol="0">
            <a:spAutoFit/>
          </a:bodyPr>
          <a:lstStyle/>
          <a:p>
            <a:pPr marL="285750" indent="-285750">
              <a:buFont typeface="Arial" panose="020B0604020202020204" pitchFamily="34" charset="0"/>
              <a:buChar char="•"/>
            </a:pPr>
            <a:r>
              <a:rPr lang="es-ES" sz="2800" dirty="0"/>
              <a:t>Modelo de difusión basado en ruido</a:t>
            </a:r>
          </a:p>
          <a:p>
            <a:pPr marL="285750" indent="-285750">
              <a:buFont typeface="Arial" panose="020B0604020202020204" pitchFamily="34" charset="0"/>
              <a:buChar char="•"/>
            </a:pPr>
            <a:r>
              <a:rPr lang="es-ES" sz="2800" dirty="0"/>
              <a:t>Suele generar imágenes de alta calidad con </a:t>
            </a:r>
            <a:r>
              <a:rPr lang="es-ES" sz="2800" dirty="0" err="1"/>
              <a:t>prompts</a:t>
            </a:r>
            <a:endParaRPr lang="es-EC" sz="2800" dirty="0"/>
          </a:p>
        </p:txBody>
      </p:sp>
      <p:pic>
        <p:nvPicPr>
          <p:cNvPr id="13314" name="Picture 2" descr="From DALL·E to Stable Diffusion: How Do Text-to-Image Generation Models  Work? - Edge AI and Vision Alliance">
            <a:extLst>
              <a:ext uri="{FF2B5EF4-FFF2-40B4-BE49-F238E27FC236}">
                <a16:creationId xmlns:a16="http://schemas.microsoft.com/office/drawing/2014/main" id="{34C071FF-6ADD-DA18-270B-9FF3D4C41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328" y="3782923"/>
            <a:ext cx="5791818" cy="304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11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BB376-74ED-7C89-1E5E-EB9A20F5AE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86C7E2-6E31-0577-96DA-BF3862CDC167}"/>
              </a:ext>
            </a:extLst>
          </p:cNvPr>
          <p:cNvSpPr>
            <a:spLocks noGrp="1"/>
          </p:cNvSpPr>
          <p:nvPr>
            <p:ph type="title"/>
          </p:nvPr>
        </p:nvSpPr>
        <p:spPr>
          <a:xfrm>
            <a:off x="1157659" y="1047136"/>
            <a:ext cx="5486400" cy="4114800"/>
          </a:xfrm>
        </p:spPr>
        <p:txBody>
          <a:bodyPr anchor="ctr">
            <a:normAutofit/>
          </a:bodyPr>
          <a:lstStyle/>
          <a:p>
            <a:r>
              <a:rPr lang="en-US" dirty="0" err="1"/>
              <a:t>Diferencias</a:t>
            </a:r>
            <a:r>
              <a:rPr lang="en-US" dirty="0"/>
              <a:t> entre </a:t>
            </a:r>
            <a:r>
              <a:rPr lang="en-US" dirty="0" err="1"/>
              <a:t>contenido</a:t>
            </a:r>
            <a:r>
              <a:rPr lang="en-US" dirty="0"/>
              <a:t> </a:t>
            </a:r>
            <a:r>
              <a:rPr lang="en-US" dirty="0" err="1"/>
              <a:t>humano</a:t>
            </a:r>
            <a:r>
              <a:rPr lang="en-US" dirty="0"/>
              <a:t> y </a:t>
            </a:r>
            <a:r>
              <a:rPr lang="en-US" dirty="0" err="1"/>
              <a:t>generado</a:t>
            </a:r>
            <a:r>
              <a:rPr lang="en-US" dirty="0"/>
              <a:t> </a:t>
            </a:r>
            <a:r>
              <a:rPr lang="en-US" dirty="0" err="1"/>
              <a:t>por</a:t>
            </a:r>
            <a:r>
              <a:rPr lang="en-US" dirty="0"/>
              <a:t> IA</a:t>
            </a:r>
            <a:endParaRPr lang="es-EC" noProof="0" dirty="0"/>
          </a:p>
        </p:txBody>
      </p:sp>
      <p:pic>
        <p:nvPicPr>
          <p:cNvPr id="7" name="Imagen 6">
            <a:extLst>
              <a:ext uri="{FF2B5EF4-FFF2-40B4-BE49-F238E27FC236}">
                <a16:creationId xmlns:a16="http://schemas.microsoft.com/office/drawing/2014/main" id="{4CE635E6-7813-165C-B724-1009CF65C5C6}"/>
              </a:ext>
            </a:extLst>
          </p:cNvPr>
          <p:cNvPicPr>
            <a:picLocks noChangeAspect="1"/>
          </p:cNvPicPr>
          <p:nvPr/>
        </p:nvPicPr>
        <p:blipFill>
          <a:blip r:embed="rId3"/>
          <a:stretch>
            <a:fillRect/>
          </a:stretch>
        </p:blipFill>
        <p:spPr>
          <a:xfrm>
            <a:off x="7433187" y="1346946"/>
            <a:ext cx="4228882" cy="4164107"/>
          </a:xfrm>
          <a:prstGeom prst="rect">
            <a:avLst/>
          </a:prstGeom>
        </p:spPr>
      </p:pic>
    </p:spTree>
    <p:extLst>
      <p:ext uri="{BB962C8B-B14F-4D97-AF65-F5344CB8AC3E}">
        <p14:creationId xmlns:p14="http://schemas.microsoft.com/office/powerpoint/2010/main" val="3458834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076AC-E4EC-A2A9-CD85-3B6B27562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45BE6D-E9E9-923E-2092-2CE31B492B15}"/>
              </a:ext>
            </a:extLst>
          </p:cNvPr>
          <p:cNvSpPr>
            <a:spLocks noGrp="1"/>
          </p:cNvSpPr>
          <p:nvPr>
            <p:ph type="title"/>
          </p:nvPr>
        </p:nvSpPr>
        <p:spPr>
          <a:xfrm>
            <a:off x="700701" y="300012"/>
            <a:ext cx="6555505" cy="619432"/>
          </a:xfrm>
        </p:spPr>
        <p:txBody>
          <a:bodyPr/>
          <a:lstStyle/>
          <a:p>
            <a:br>
              <a:rPr lang="es-EC" sz="4400" noProof="0" dirty="0"/>
            </a:br>
            <a:r>
              <a:rPr lang="en-US" sz="4400" dirty="0"/>
              <a:t>¿Humano o Máquina?</a:t>
            </a:r>
            <a:endParaRPr lang="es-EC" sz="4400" noProof="0" dirty="0"/>
          </a:p>
        </p:txBody>
      </p:sp>
      <p:sp>
        <p:nvSpPr>
          <p:cNvPr id="3" name="Marcador de contenido 2">
            <a:extLst>
              <a:ext uri="{FF2B5EF4-FFF2-40B4-BE49-F238E27FC236}">
                <a16:creationId xmlns:a16="http://schemas.microsoft.com/office/drawing/2014/main" id="{6ED1050C-23C0-055C-FCA9-429E36CBF197}"/>
              </a:ext>
            </a:extLst>
          </p:cNvPr>
          <p:cNvSpPr>
            <a:spLocks noGrp="1"/>
          </p:cNvSpPr>
          <p:nvPr>
            <p:ph idx="1"/>
          </p:nvPr>
        </p:nvSpPr>
        <p:spPr>
          <a:xfrm>
            <a:off x="1158865" y="2843376"/>
            <a:ext cx="9779182" cy="3366815"/>
          </a:xfrm>
        </p:spPr>
        <p:txBody>
          <a:bodyPr/>
          <a:lstStyle/>
          <a:p>
            <a:pPr marL="457200" indent="-457200">
              <a:buFont typeface="Arial" panose="020B0604020202020204" pitchFamily="34" charset="0"/>
              <a:buChar char="•"/>
            </a:pPr>
            <a:r>
              <a:rPr lang="en-US" dirty="0" err="1"/>
              <a:t>Redundancia</a:t>
            </a:r>
            <a:r>
              <a:rPr lang="en-US" dirty="0"/>
              <a:t> </a:t>
            </a:r>
            <a:r>
              <a:rPr lang="en-US" dirty="0" err="1"/>
              <a:t>excesiva</a:t>
            </a:r>
            <a:r>
              <a:rPr lang="en-US" dirty="0"/>
              <a:t>.</a:t>
            </a:r>
          </a:p>
          <a:p>
            <a:pPr marL="457200" indent="-457200">
              <a:buFont typeface="Arial" panose="020B0604020202020204" pitchFamily="34" charset="0"/>
              <a:buChar char="•"/>
            </a:pPr>
            <a:r>
              <a:rPr lang="es-ES" dirty="0"/>
              <a:t>Falta de errores humanos (ortografía, estilo</a:t>
            </a:r>
            <a:r>
              <a:rPr lang="es-EC" dirty="0"/>
              <a:t>).</a:t>
            </a:r>
          </a:p>
          <a:p>
            <a:pPr marL="457200" indent="-457200">
              <a:buFont typeface="Arial" panose="020B0604020202020204" pitchFamily="34" charset="0"/>
              <a:buChar char="•"/>
            </a:pPr>
            <a:r>
              <a:rPr lang="en-US" dirty="0" err="1"/>
              <a:t>Coherencia</a:t>
            </a:r>
            <a:r>
              <a:rPr lang="en-US" dirty="0"/>
              <a:t> </a:t>
            </a:r>
            <a:r>
              <a:rPr lang="en-US" dirty="0" err="1"/>
              <a:t>semántica</a:t>
            </a:r>
            <a:r>
              <a:rPr lang="en-US" dirty="0"/>
              <a:t> </a:t>
            </a:r>
            <a:r>
              <a:rPr lang="en-US" dirty="0" err="1"/>
              <a:t>forzada</a:t>
            </a:r>
            <a:r>
              <a:rPr lang="es-EC" dirty="0"/>
              <a:t>.</a:t>
            </a:r>
          </a:p>
          <a:p>
            <a:pPr marL="457200" indent="-457200">
              <a:buFont typeface="Arial" panose="020B0604020202020204" pitchFamily="34" charset="0"/>
              <a:buChar char="•"/>
            </a:pPr>
            <a:r>
              <a:rPr lang="pt-BR" dirty="0"/>
              <a:t>Uso repetitivo de conectores o frases</a:t>
            </a:r>
            <a:endParaRPr lang="es-EC" dirty="0"/>
          </a:p>
          <a:p>
            <a:pPr marL="457200" indent="-457200">
              <a:buFont typeface="Arial" panose="020B0604020202020204" pitchFamily="34" charset="0"/>
              <a:buChar char="•"/>
            </a:pPr>
            <a:endParaRPr lang="es-EC" dirty="0"/>
          </a:p>
        </p:txBody>
      </p:sp>
      <p:sp>
        <p:nvSpPr>
          <p:cNvPr id="7" name="CuadroTexto 6">
            <a:extLst>
              <a:ext uri="{FF2B5EF4-FFF2-40B4-BE49-F238E27FC236}">
                <a16:creationId xmlns:a16="http://schemas.microsoft.com/office/drawing/2014/main" id="{F82F30CA-C807-73CA-00B0-15CAF34D6FEC}"/>
              </a:ext>
            </a:extLst>
          </p:cNvPr>
          <p:cNvSpPr txBox="1"/>
          <p:nvPr/>
        </p:nvSpPr>
        <p:spPr>
          <a:xfrm>
            <a:off x="609876" y="1919308"/>
            <a:ext cx="5438580" cy="523220"/>
          </a:xfrm>
          <a:prstGeom prst="rect">
            <a:avLst/>
          </a:prstGeom>
          <a:noFill/>
        </p:spPr>
        <p:txBody>
          <a:bodyPr wrap="square" rtlCol="0">
            <a:spAutoFit/>
          </a:bodyPr>
          <a:lstStyle/>
          <a:p>
            <a:r>
              <a:rPr lang="en-US" sz="2800" b="1" dirty="0" err="1"/>
              <a:t>Aspectos</a:t>
            </a:r>
            <a:r>
              <a:rPr lang="en-US" sz="2800" b="1" dirty="0"/>
              <a:t> clave para </a:t>
            </a:r>
            <a:r>
              <a:rPr lang="en-US" sz="2800" b="1" dirty="0" err="1"/>
              <a:t>diferenciar</a:t>
            </a:r>
            <a:r>
              <a:rPr lang="en-US" sz="2800" b="1" dirty="0"/>
              <a:t>:</a:t>
            </a:r>
            <a:endParaRPr lang="es-EC" sz="2800" b="1" dirty="0"/>
          </a:p>
        </p:txBody>
      </p:sp>
      <p:sp>
        <p:nvSpPr>
          <p:cNvPr id="10" name="CuadroTexto 9">
            <a:extLst>
              <a:ext uri="{FF2B5EF4-FFF2-40B4-BE49-F238E27FC236}">
                <a16:creationId xmlns:a16="http://schemas.microsoft.com/office/drawing/2014/main" id="{96D196F1-CBA9-9E5D-AA96-792B7AD2257F}"/>
              </a:ext>
            </a:extLst>
          </p:cNvPr>
          <p:cNvSpPr txBox="1"/>
          <p:nvPr/>
        </p:nvSpPr>
        <p:spPr>
          <a:xfrm>
            <a:off x="0" y="6488668"/>
            <a:ext cx="9217465" cy="369332"/>
          </a:xfrm>
          <a:prstGeom prst="rect">
            <a:avLst/>
          </a:prstGeom>
          <a:noFill/>
        </p:spPr>
        <p:txBody>
          <a:bodyPr wrap="square" rtlCol="0">
            <a:spAutoFit/>
          </a:bodyPr>
          <a:lstStyle/>
          <a:p>
            <a:r>
              <a:rPr lang="en-US" b="1" dirty="0"/>
              <a:t>Chollet, F. (2021). </a:t>
            </a:r>
            <a:r>
              <a:rPr lang="en-US" b="1" i="1" dirty="0"/>
              <a:t>Deep Learning with Python (2nd ed.).</a:t>
            </a:r>
            <a:endParaRPr lang="es-EC" b="1" dirty="0"/>
          </a:p>
        </p:txBody>
      </p:sp>
    </p:spTree>
    <p:extLst>
      <p:ext uri="{BB962C8B-B14F-4D97-AF65-F5344CB8AC3E}">
        <p14:creationId xmlns:p14="http://schemas.microsoft.com/office/powerpoint/2010/main" val="3295783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840DC-99D0-7974-D9A3-23B3750F99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C16E5-54C0-4CD0-300F-F9052D8BEE72}"/>
              </a:ext>
            </a:extLst>
          </p:cNvPr>
          <p:cNvSpPr>
            <a:spLocks noGrp="1"/>
          </p:cNvSpPr>
          <p:nvPr>
            <p:ph type="title"/>
          </p:nvPr>
        </p:nvSpPr>
        <p:spPr>
          <a:xfrm>
            <a:off x="700701" y="300012"/>
            <a:ext cx="6555505" cy="619432"/>
          </a:xfrm>
        </p:spPr>
        <p:txBody>
          <a:bodyPr/>
          <a:lstStyle/>
          <a:p>
            <a:br>
              <a:rPr lang="es-EC" sz="4400" noProof="0" dirty="0"/>
            </a:br>
            <a:r>
              <a:rPr lang="en-US" sz="3600" dirty="0" err="1"/>
              <a:t>Ejemplo</a:t>
            </a:r>
            <a:r>
              <a:rPr lang="en-US" sz="3600" dirty="0"/>
              <a:t> </a:t>
            </a:r>
            <a:r>
              <a:rPr lang="en-US" sz="3600" dirty="0" err="1"/>
              <a:t>práctico</a:t>
            </a:r>
            <a:r>
              <a:rPr lang="en-US" sz="3600" dirty="0"/>
              <a:t>:</a:t>
            </a:r>
            <a:endParaRPr lang="es-EC" sz="4400" noProof="0" dirty="0"/>
          </a:p>
        </p:txBody>
      </p:sp>
      <p:sp>
        <p:nvSpPr>
          <p:cNvPr id="6" name="CuadroTexto 5">
            <a:extLst>
              <a:ext uri="{FF2B5EF4-FFF2-40B4-BE49-F238E27FC236}">
                <a16:creationId xmlns:a16="http://schemas.microsoft.com/office/drawing/2014/main" id="{32E3C173-2432-8781-117B-B1B0E837957F}"/>
              </a:ext>
            </a:extLst>
          </p:cNvPr>
          <p:cNvSpPr txBox="1"/>
          <p:nvPr/>
        </p:nvSpPr>
        <p:spPr>
          <a:xfrm>
            <a:off x="1113656" y="1327354"/>
            <a:ext cx="9217465" cy="3416320"/>
          </a:xfrm>
          <a:prstGeom prst="rect">
            <a:avLst/>
          </a:prstGeom>
          <a:noFill/>
        </p:spPr>
        <p:txBody>
          <a:bodyPr wrap="square" rtlCol="0">
            <a:spAutoFit/>
          </a:bodyPr>
          <a:lstStyle/>
          <a:p>
            <a:r>
              <a:rPr lang="en-US" sz="2400" b="1"/>
              <a:t>Texto A:</a:t>
            </a:r>
          </a:p>
          <a:p>
            <a:endParaRPr lang="en-US" sz="2400"/>
          </a:p>
          <a:p>
            <a:r>
              <a:rPr lang="es-ES" sz="2400"/>
              <a:t>El sol es una estrella. Brilla. Tiene calor. El sistema solar gira alrededor del sol.</a:t>
            </a:r>
          </a:p>
          <a:p>
            <a:endParaRPr lang="es-ES" sz="2400"/>
          </a:p>
          <a:p>
            <a:r>
              <a:rPr lang="en-US" sz="2400" b="1"/>
              <a:t>Texto B:</a:t>
            </a:r>
            <a:endParaRPr lang="es-ES" sz="2400" b="1"/>
          </a:p>
          <a:p>
            <a:endParaRPr lang="es-ES" sz="2400"/>
          </a:p>
          <a:p>
            <a:r>
              <a:rPr lang="es-ES" sz="2400"/>
              <a:t>Aunque el sol es una estrella, su proximidad a la Tierra lo hace parecer único. Su energía sostiene la vida.</a:t>
            </a:r>
            <a:endParaRPr lang="es-ES" sz="2400" dirty="0"/>
          </a:p>
        </p:txBody>
      </p:sp>
      <p:sp>
        <p:nvSpPr>
          <p:cNvPr id="9" name="CuadroTexto 8">
            <a:extLst>
              <a:ext uri="{FF2B5EF4-FFF2-40B4-BE49-F238E27FC236}">
                <a16:creationId xmlns:a16="http://schemas.microsoft.com/office/drawing/2014/main" id="{5CD158BA-3336-EC40-EA7A-3B5BC07C5979}"/>
              </a:ext>
            </a:extLst>
          </p:cNvPr>
          <p:cNvSpPr txBox="1"/>
          <p:nvPr/>
        </p:nvSpPr>
        <p:spPr>
          <a:xfrm>
            <a:off x="2450843" y="5031395"/>
            <a:ext cx="6839489" cy="584775"/>
          </a:xfrm>
          <a:prstGeom prst="rect">
            <a:avLst/>
          </a:prstGeom>
          <a:noFill/>
        </p:spPr>
        <p:txBody>
          <a:bodyPr wrap="square">
            <a:spAutoFit/>
          </a:bodyPr>
          <a:lstStyle/>
          <a:p>
            <a:r>
              <a:rPr lang="es-ES" sz="3200" b="1" dirty="0"/>
              <a:t>¿Cuál fue generado por IA?</a:t>
            </a:r>
            <a:endParaRPr lang="es-EC" sz="3200" b="1" dirty="0"/>
          </a:p>
        </p:txBody>
      </p:sp>
    </p:spTree>
    <p:extLst>
      <p:ext uri="{BB962C8B-B14F-4D97-AF65-F5344CB8AC3E}">
        <p14:creationId xmlns:p14="http://schemas.microsoft.com/office/powerpoint/2010/main" val="2262920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FE39B-3FAF-D476-F611-5E22EFDAEB62}"/>
              </a:ext>
            </a:extLst>
          </p:cNvPr>
          <p:cNvSpPr>
            <a:spLocks noGrp="1"/>
          </p:cNvSpPr>
          <p:nvPr>
            <p:ph type="title"/>
          </p:nvPr>
        </p:nvSpPr>
        <p:spPr/>
        <p:txBody>
          <a:bodyPr/>
          <a:lstStyle/>
          <a:p>
            <a:r>
              <a:rPr lang="en-US" dirty="0"/>
              <a:t>🔍 ¿Por </a:t>
            </a:r>
            <a:r>
              <a:rPr lang="en-US" dirty="0" err="1"/>
              <a:t>qué</a:t>
            </a:r>
            <a:r>
              <a:rPr lang="en-US" dirty="0"/>
              <a:t>?</a:t>
            </a:r>
            <a:endParaRPr lang="es-EC" dirty="0"/>
          </a:p>
        </p:txBody>
      </p:sp>
      <p:sp>
        <p:nvSpPr>
          <p:cNvPr id="3" name="Marcador de contenido 2">
            <a:extLst>
              <a:ext uri="{FF2B5EF4-FFF2-40B4-BE49-F238E27FC236}">
                <a16:creationId xmlns:a16="http://schemas.microsoft.com/office/drawing/2014/main" id="{8B3726D6-28CF-B1A8-D057-D6AE4C2E0581}"/>
              </a:ext>
            </a:extLst>
          </p:cNvPr>
          <p:cNvSpPr>
            <a:spLocks noGrp="1"/>
          </p:cNvSpPr>
          <p:nvPr>
            <p:ph idx="1"/>
          </p:nvPr>
        </p:nvSpPr>
        <p:spPr>
          <a:xfrm>
            <a:off x="1158864" y="2469751"/>
            <a:ext cx="9779182" cy="3366815"/>
          </a:xfrm>
        </p:spPr>
        <p:txBody>
          <a:bodyPr/>
          <a:lstStyle/>
          <a:p>
            <a:pPr marL="457200" indent="-457200">
              <a:buFont typeface="Arial" panose="020B0604020202020204" pitchFamily="34" charset="0"/>
              <a:buChar char="•"/>
            </a:pPr>
            <a:r>
              <a:rPr lang="en-US" dirty="0"/>
              <a:t>Frases </a:t>
            </a:r>
            <a:r>
              <a:rPr lang="en-US" dirty="0" err="1"/>
              <a:t>cortas</a:t>
            </a:r>
            <a:r>
              <a:rPr lang="en-US" dirty="0"/>
              <a:t> y simples</a:t>
            </a:r>
          </a:p>
          <a:p>
            <a:pPr marL="457200" indent="-457200">
              <a:buFont typeface="Arial" panose="020B0604020202020204" pitchFamily="34" charset="0"/>
              <a:buChar char="•"/>
            </a:pPr>
            <a:r>
              <a:rPr lang="en-US" dirty="0" err="1"/>
              <a:t>Repetición</a:t>
            </a:r>
            <a:r>
              <a:rPr lang="en-US" dirty="0"/>
              <a:t> de </a:t>
            </a:r>
            <a:r>
              <a:rPr lang="en-US" dirty="0" err="1"/>
              <a:t>conceptos</a:t>
            </a:r>
            <a:r>
              <a:rPr lang="en-US" dirty="0"/>
              <a:t> </a:t>
            </a:r>
            <a:r>
              <a:rPr lang="en-US" dirty="0" err="1"/>
              <a:t>básicos</a:t>
            </a:r>
            <a:endParaRPr lang="en-US" dirty="0"/>
          </a:p>
          <a:p>
            <a:pPr marL="457200" indent="-457200">
              <a:buFont typeface="Arial" panose="020B0604020202020204" pitchFamily="34" charset="0"/>
              <a:buChar char="•"/>
            </a:pPr>
            <a:r>
              <a:rPr lang="en-US" dirty="0"/>
              <a:t>Falta de </a:t>
            </a:r>
            <a:r>
              <a:rPr lang="en-US" dirty="0" err="1"/>
              <a:t>conectores</a:t>
            </a:r>
            <a:r>
              <a:rPr lang="en-US" dirty="0"/>
              <a:t> </a:t>
            </a:r>
            <a:r>
              <a:rPr lang="en-US" dirty="0" err="1"/>
              <a:t>complejos</a:t>
            </a:r>
            <a:r>
              <a:rPr lang="en-US" dirty="0"/>
              <a:t> o </a:t>
            </a:r>
            <a:r>
              <a:rPr lang="en-US" dirty="0" err="1"/>
              <a:t>estructura</a:t>
            </a:r>
            <a:r>
              <a:rPr lang="en-US" dirty="0"/>
              <a:t> narrative</a:t>
            </a:r>
          </a:p>
          <a:p>
            <a:pPr marL="457200" indent="-457200">
              <a:buFont typeface="Arial" panose="020B0604020202020204" pitchFamily="34" charset="0"/>
              <a:buChar char="•"/>
            </a:pPr>
            <a:r>
              <a:rPr lang="es-ES" dirty="0"/>
              <a:t>Estilo </a:t>
            </a:r>
            <a:r>
              <a:rPr lang="es-ES" b="1" dirty="0"/>
              <a:t>plano y sin variación léxica</a:t>
            </a:r>
            <a:endParaRPr lang="es-EC" dirty="0"/>
          </a:p>
        </p:txBody>
      </p:sp>
    </p:spTree>
    <p:extLst>
      <p:ext uri="{BB962C8B-B14F-4D97-AF65-F5344CB8AC3E}">
        <p14:creationId xmlns:p14="http://schemas.microsoft.com/office/powerpoint/2010/main" val="2323082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58864" y="102021"/>
            <a:ext cx="9779183" cy="1744415"/>
          </a:xfrm>
        </p:spPr>
        <p:txBody>
          <a:bodyPr/>
          <a:lstStyle/>
          <a:p>
            <a:br>
              <a:rPr lang="es-EC" noProof="0" dirty="0"/>
            </a:br>
            <a:r>
              <a:rPr lang="es-EC" noProof="0" dirty="0"/>
              <a:t>Temas a tratar:</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58865" y="2577905"/>
            <a:ext cx="9779182" cy="3366815"/>
          </a:xfrm>
        </p:spPr>
        <p:txBody>
          <a:bodyPr vert="horz" lIns="91440" tIns="45720" rIns="91440" bIns="45720" rtlCol="0" anchor="t">
            <a:normAutofit/>
          </a:bodyPr>
          <a:lstStyle/>
          <a:p>
            <a:pPr marL="457200" indent="-457200">
              <a:buFont typeface="Arial" panose="020B0604020202020204" pitchFamily="34" charset="0"/>
              <a:buChar char="•"/>
            </a:pPr>
            <a:r>
              <a:rPr lang="es-EC" noProof="0" dirty="0"/>
              <a:t>Introducción a la generación de texto e imágenes con IA</a:t>
            </a:r>
          </a:p>
          <a:p>
            <a:pPr marL="457200" indent="-457200">
              <a:buFont typeface="Arial" panose="020B0604020202020204" pitchFamily="34" charset="0"/>
              <a:buChar char="•"/>
            </a:pPr>
            <a:r>
              <a:rPr lang="es-EC" noProof="0" dirty="0"/>
              <a:t>Modelos Generativos (GPT, BERT, </a:t>
            </a:r>
            <a:r>
              <a:rPr lang="es-EC" noProof="0" dirty="0" err="1"/>
              <a:t>GANs</a:t>
            </a:r>
            <a:r>
              <a:rPr lang="es-EC" noProof="0" dirty="0"/>
              <a:t>, Stable Diffusion)</a:t>
            </a:r>
          </a:p>
          <a:p>
            <a:pPr marL="457200" indent="-457200">
              <a:buFont typeface="Arial" panose="020B0604020202020204" pitchFamily="34" charset="0"/>
              <a:buChar char="•"/>
            </a:pPr>
            <a:r>
              <a:rPr lang="es-EC" noProof="0" dirty="0"/>
              <a:t>Diferencias entre contenido humano y generado por IA</a:t>
            </a:r>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C796A-DF27-BC90-D96D-59E8A96E530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AD1A401-AE3D-F5B7-79FD-4537A7EF7352}"/>
              </a:ext>
            </a:extLst>
          </p:cNvPr>
          <p:cNvSpPr>
            <a:spLocks noGrp="1"/>
          </p:cNvSpPr>
          <p:nvPr>
            <p:ph type="title"/>
          </p:nvPr>
        </p:nvSpPr>
        <p:spPr>
          <a:xfrm>
            <a:off x="390743" y="510390"/>
            <a:ext cx="10643508" cy="1371600"/>
          </a:xfrm>
        </p:spPr>
        <p:txBody>
          <a:bodyPr anchor="b">
            <a:normAutofit/>
          </a:bodyPr>
          <a:lstStyle/>
          <a:p>
            <a:r>
              <a:rPr lang="en-US" dirty="0" err="1"/>
              <a:t>Actividad</a:t>
            </a:r>
            <a:r>
              <a:rPr lang="en-US" dirty="0"/>
              <a:t> </a:t>
            </a:r>
            <a:r>
              <a:rPr lang="en-US" dirty="0" err="1"/>
              <a:t>propuesta</a:t>
            </a:r>
            <a:r>
              <a:rPr lang="en-US" dirty="0"/>
              <a:t>:</a:t>
            </a:r>
            <a:endParaRPr lang="es-EC" noProof="0" dirty="0"/>
          </a:p>
        </p:txBody>
      </p:sp>
      <p:sp>
        <p:nvSpPr>
          <p:cNvPr id="4" name="Marcador de contenido 3">
            <a:extLst>
              <a:ext uri="{FF2B5EF4-FFF2-40B4-BE49-F238E27FC236}">
                <a16:creationId xmlns:a16="http://schemas.microsoft.com/office/drawing/2014/main" id="{8C110E23-FEDC-C0A9-B4B1-69A51BC6A435}"/>
              </a:ext>
            </a:extLst>
          </p:cNvPr>
          <p:cNvSpPr>
            <a:spLocks noGrp="1"/>
          </p:cNvSpPr>
          <p:nvPr>
            <p:ph idx="15"/>
          </p:nvPr>
        </p:nvSpPr>
        <p:spPr>
          <a:xfrm>
            <a:off x="969443" y="2978664"/>
            <a:ext cx="7387977" cy="3436936"/>
          </a:xfrm>
        </p:spPr>
        <p:txBody>
          <a:bodyPr>
            <a:normAutofit/>
          </a:bodyPr>
          <a:lstStyle/>
          <a:p>
            <a:pPr marL="342900" indent="-342900">
              <a:buFont typeface="Arial" panose="020B0604020202020204" pitchFamily="34" charset="0"/>
              <a:buChar char="•"/>
            </a:pPr>
            <a:r>
              <a:rPr lang="pt-BR" sz="4000" dirty="0"/>
              <a:t>Lee 4 textos (2 IA, 2 humanos)</a:t>
            </a:r>
          </a:p>
          <a:p>
            <a:pPr marL="342900" indent="-342900">
              <a:buFont typeface="Arial" panose="020B0604020202020204" pitchFamily="34" charset="0"/>
              <a:buChar char="•"/>
            </a:pPr>
            <a:r>
              <a:rPr lang="es-ES" sz="4000" dirty="0"/>
              <a:t>Vota cuál crees que es IA</a:t>
            </a:r>
            <a:endParaRPr lang="pt-BR" sz="4000" dirty="0"/>
          </a:p>
        </p:txBody>
      </p:sp>
    </p:spTree>
    <p:extLst>
      <p:ext uri="{BB962C8B-B14F-4D97-AF65-F5344CB8AC3E}">
        <p14:creationId xmlns:p14="http://schemas.microsoft.com/office/powerpoint/2010/main" val="1326381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05398-82D1-0723-B96A-8857586EC1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D7AA6-B543-EC05-FFCE-33D749DC053B}"/>
              </a:ext>
            </a:extLst>
          </p:cNvPr>
          <p:cNvSpPr>
            <a:spLocks noGrp="1"/>
          </p:cNvSpPr>
          <p:nvPr>
            <p:ph type="title"/>
          </p:nvPr>
        </p:nvSpPr>
        <p:spPr>
          <a:xfrm>
            <a:off x="1167492" y="1371600"/>
            <a:ext cx="5486400" cy="4114800"/>
          </a:xfrm>
        </p:spPr>
        <p:txBody>
          <a:bodyPr anchor="ctr">
            <a:normAutofit/>
          </a:bodyPr>
          <a:lstStyle/>
          <a:p>
            <a:r>
              <a:rPr lang="es-EC" noProof="0" dirty="0"/>
              <a:t>Introducción a la generación de texto e imágenes con IA</a:t>
            </a:r>
          </a:p>
        </p:txBody>
      </p:sp>
      <p:pic>
        <p:nvPicPr>
          <p:cNvPr id="1026" name="Picture 2" descr="Qué es la IA Generativa y Cómo Está Transformando la Tecnología? Por:  Ricardo Bolaños. Experto en IA aplicada a negocios | Ricardo Bolaños">
            <a:extLst>
              <a:ext uri="{FF2B5EF4-FFF2-40B4-BE49-F238E27FC236}">
                <a16:creationId xmlns:a16="http://schemas.microsoft.com/office/drawing/2014/main" id="{DFA24B07-AB57-FE3F-41D7-998E99062370}"/>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8092" r="15712"/>
          <a:stretch/>
        </p:blipFill>
        <p:spPr bwMode="auto">
          <a:xfrm>
            <a:off x="7183438" y="1168400"/>
            <a:ext cx="4500562" cy="452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28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title"/>
          </p:nvPr>
        </p:nvSpPr>
        <p:spPr>
          <a:xfrm>
            <a:off x="1167492" y="457200"/>
            <a:ext cx="10643508" cy="1371600"/>
          </a:xfrm>
        </p:spPr>
        <p:txBody>
          <a:bodyPr anchor="b">
            <a:normAutofit/>
          </a:bodyPr>
          <a:lstStyle/>
          <a:p>
            <a:r>
              <a:rPr lang="es-EC" noProof="0"/>
              <a:t>Definición:  </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5"/>
          </p:nvPr>
        </p:nvSpPr>
        <p:spPr>
          <a:xfrm>
            <a:off x="1166088" y="2652713"/>
            <a:ext cx="5394959" cy="3436936"/>
          </a:xfrm>
        </p:spPr>
        <p:txBody>
          <a:bodyPr>
            <a:normAutofit/>
          </a:bodyPr>
          <a:lstStyle/>
          <a:p>
            <a:r>
              <a:rPr lang="es-ES" sz="2400" dirty="0"/>
              <a:t>El </a:t>
            </a:r>
            <a:r>
              <a:rPr lang="es-ES" sz="2400" b="1" dirty="0"/>
              <a:t>contenido</a:t>
            </a:r>
            <a:r>
              <a:rPr lang="es-ES" sz="2400" dirty="0"/>
              <a:t> generado por </a:t>
            </a:r>
            <a:r>
              <a:rPr lang="es-ES" sz="2400" b="1" dirty="0"/>
              <a:t>IA</a:t>
            </a:r>
            <a:r>
              <a:rPr lang="es-ES" sz="2400" dirty="0"/>
              <a:t> es todo aquel que ha sido producido mediante </a:t>
            </a:r>
            <a:r>
              <a:rPr lang="es-ES" sz="2400" b="1" dirty="0"/>
              <a:t>modelos computacionales</a:t>
            </a:r>
            <a:r>
              <a:rPr lang="es-ES" sz="2400" dirty="0"/>
              <a:t> entrenados con grandes </a:t>
            </a:r>
            <a:r>
              <a:rPr lang="es-ES" sz="2400" b="1" dirty="0"/>
              <a:t>volúmenes de datos</a:t>
            </a:r>
            <a:r>
              <a:rPr lang="es-ES" sz="2400" dirty="0"/>
              <a:t>, como textos, imágenes, música, etc.</a:t>
            </a:r>
            <a:endParaRPr lang="es-EC" sz="2400" noProof="0" dirty="0"/>
          </a:p>
        </p:txBody>
      </p:sp>
      <p:pic>
        <p:nvPicPr>
          <p:cNvPr id="2050" name="Picture 2" descr="IA generativa en la educación: ¿cómo lo hacemos? - ProFuturo">
            <a:extLst>
              <a:ext uri="{FF2B5EF4-FFF2-40B4-BE49-F238E27FC236}">
                <a16:creationId xmlns:a16="http://schemas.microsoft.com/office/drawing/2014/main" id="{79A4A36C-116B-5991-6634-58826647F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944" r="22806"/>
          <a:stretch/>
        </p:blipFill>
        <p:spPr bwMode="auto">
          <a:xfrm>
            <a:off x="7317920" y="1447800"/>
            <a:ext cx="4214010" cy="421401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338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1B9A4-E3AB-9B61-71B9-EBD6BDE8E9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5C00B-3047-07EF-361A-CFBD6D215B0A}"/>
              </a:ext>
            </a:extLst>
          </p:cNvPr>
          <p:cNvSpPr>
            <a:spLocks noGrp="1"/>
          </p:cNvSpPr>
          <p:nvPr>
            <p:ph type="title"/>
          </p:nvPr>
        </p:nvSpPr>
        <p:spPr>
          <a:xfrm>
            <a:off x="1158864" y="102021"/>
            <a:ext cx="9779183" cy="1744415"/>
          </a:xfrm>
        </p:spPr>
        <p:txBody>
          <a:bodyPr/>
          <a:lstStyle/>
          <a:p>
            <a:br>
              <a:rPr lang="es-EC" noProof="0" dirty="0"/>
            </a:br>
            <a:r>
              <a:rPr lang="es-EC" noProof="0" dirty="0"/>
              <a:t>Breve Historia:</a:t>
            </a:r>
          </a:p>
        </p:txBody>
      </p:sp>
      <p:pic>
        <p:nvPicPr>
          <p:cNvPr id="7" name="Marcador de contenido 6">
            <a:extLst>
              <a:ext uri="{FF2B5EF4-FFF2-40B4-BE49-F238E27FC236}">
                <a16:creationId xmlns:a16="http://schemas.microsoft.com/office/drawing/2014/main" id="{5E4CFC9E-0993-135F-E79D-EF0A434C4EB3}"/>
              </a:ext>
            </a:extLst>
          </p:cNvPr>
          <p:cNvPicPr>
            <a:picLocks noGrp="1" noChangeAspect="1"/>
          </p:cNvPicPr>
          <p:nvPr>
            <p:ph idx="1"/>
          </p:nvPr>
        </p:nvPicPr>
        <p:blipFill>
          <a:blip r:embed="rId3"/>
          <a:stretch>
            <a:fillRect/>
          </a:stretch>
        </p:blipFill>
        <p:spPr>
          <a:xfrm>
            <a:off x="367287" y="2025522"/>
            <a:ext cx="11162458" cy="665651"/>
          </a:xfrm>
        </p:spPr>
      </p:pic>
      <p:cxnSp>
        <p:nvCxnSpPr>
          <p:cNvPr id="9" name="Conector: angular 8">
            <a:extLst>
              <a:ext uri="{FF2B5EF4-FFF2-40B4-BE49-F238E27FC236}">
                <a16:creationId xmlns:a16="http://schemas.microsoft.com/office/drawing/2014/main" id="{9599E957-D202-604C-26B8-E379622619EB}"/>
              </a:ext>
            </a:extLst>
          </p:cNvPr>
          <p:cNvCxnSpPr>
            <a:cxnSpLocks/>
          </p:cNvCxnSpPr>
          <p:nvPr/>
        </p:nvCxnSpPr>
        <p:spPr>
          <a:xfrm>
            <a:off x="1042219" y="2762865"/>
            <a:ext cx="1622323" cy="1179870"/>
          </a:xfrm>
          <a:prstGeom prst="bentConnector3">
            <a:avLst>
              <a:gd name="adj1" fmla="val 50000"/>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CuadroTexto 15">
            <a:extLst>
              <a:ext uri="{FF2B5EF4-FFF2-40B4-BE49-F238E27FC236}">
                <a16:creationId xmlns:a16="http://schemas.microsoft.com/office/drawing/2014/main" id="{1659FEFC-9426-ACD9-B027-E8BEED810336}"/>
              </a:ext>
            </a:extLst>
          </p:cNvPr>
          <p:cNvSpPr txBox="1"/>
          <p:nvPr/>
        </p:nvSpPr>
        <p:spPr>
          <a:xfrm>
            <a:off x="2664542" y="3429000"/>
            <a:ext cx="4994787" cy="2308324"/>
          </a:xfrm>
          <a:prstGeom prst="rect">
            <a:avLst/>
          </a:prstGeom>
          <a:noFill/>
        </p:spPr>
        <p:txBody>
          <a:bodyPr wrap="square" rtlCol="0">
            <a:spAutoFit/>
          </a:bodyPr>
          <a:lstStyle/>
          <a:p>
            <a:r>
              <a:rPr lang="es-ES" dirty="0"/>
              <a:t>En 1950, </a:t>
            </a:r>
            <a:r>
              <a:rPr lang="es-ES" b="1" dirty="0"/>
              <a:t>Alan Turing</a:t>
            </a:r>
            <a:r>
              <a:rPr lang="es-ES" dirty="0"/>
              <a:t> propuso una pregunta clave: </a:t>
            </a:r>
            <a:r>
              <a:rPr lang="es-ES" i="1" dirty="0"/>
              <a:t>¿pueden las máquinas pensar?</a:t>
            </a:r>
            <a:br>
              <a:rPr lang="es-ES" dirty="0"/>
            </a:br>
            <a:r>
              <a:rPr lang="es-ES" dirty="0"/>
              <a:t>En su artículo </a:t>
            </a:r>
            <a:r>
              <a:rPr lang="es-ES" i="1" dirty="0"/>
              <a:t>"Computing Machinery and Intelligence"</a:t>
            </a:r>
            <a:r>
              <a:rPr lang="es-ES" dirty="0"/>
              <a:t>, introdujo el </a:t>
            </a:r>
            <a:r>
              <a:rPr lang="es-ES" b="1" dirty="0"/>
              <a:t>Test de Turing</a:t>
            </a:r>
            <a:r>
              <a:rPr lang="es-ES" dirty="0"/>
              <a:t>, una prueba para evaluar la inteligencia de una máquina a través de su capacidad para imitar el comportamiento humano en una conversación.</a:t>
            </a:r>
            <a:endParaRPr lang="es-EC" dirty="0"/>
          </a:p>
        </p:txBody>
      </p:sp>
      <p:pic>
        <p:nvPicPr>
          <p:cNvPr id="3074" name="Picture 2" descr="Alan Turing - Wikipedia, la enciclopedia libre">
            <a:extLst>
              <a:ext uri="{FF2B5EF4-FFF2-40B4-BE49-F238E27FC236}">
                <a16:creationId xmlns:a16="http://schemas.microsoft.com/office/drawing/2014/main" id="{D8DE56F5-2874-73AD-EB86-FB60953AF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458" y="2983635"/>
            <a:ext cx="1775337" cy="23663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46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1E8AF-B026-9E20-0FF0-36C51344B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2A0A6-1B45-A373-5911-2E7B02D8D893}"/>
              </a:ext>
            </a:extLst>
          </p:cNvPr>
          <p:cNvSpPr>
            <a:spLocks noGrp="1"/>
          </p:cNvSpPr>
          <p:nvPr>
            <p:ph type="title"/>
          </p:nvPr>
        </p:nvSpPr>
        <p:spPr>
          <a:xfrm>
            <a:off x="1158864" y="102021"/>
            <a:ext cx="9779183" cy="1744415"/>
          </a:xfrm>
        </p:spPr>
        <p:txBody>
          <a:bodyPr/>
          <a:lstStyle/>
          <a:p>
            <a:br>
              <a:rPr lang="es-EC" noProof="0" dirty="0"/>
            </a:br>
            <a:r>
              <a:rPr lang="es-EC" noProof="0" dirty="0"/>
              <a:t>Breve Historia:</a:t>
            </a:r>
          </a:p>
        </p:txBody>
      </p:sp>
      <p:pic>
        <p:nvPicPr>
          <p:cNvPr id="7" name="Marcador de contenido 6">
            <a:extLst>
              <a:ext uri="{FF2B5EF4-FFF2-40B4-BE49-F238E27FC236}">
                <a16:creationId xmlns:a16="http://schemas.microsoft.com/office/drawing/2014/main" id="{DD884D64-A52B-0194-824E-894382BBA29D}"/>
              </a:ext>
            </a:extLst>
          </p:cNvPr>
          <p:cNvPicPr>
            <a:picLocks noGrp="1" noChangeAspect="1"/>
          </p:cNvPicPr>
          <p:nvPr>
            <p:ph idx="1"/>
          </p:nvPr>
        </p:nvPicPr>
        <p:blipFill>
          <a:blip r:embed="rId3"/>
          <a:stretch>
            <a:fillRect/>
          </a:stretch>
        </p:blipFill>
        <p:spPr>
          <a:xfrm>
            <a:off x="367287" y="2025522"/>
            <a:ext cx="11162458" cy="665651"/>
          </a:xfrm>
        </p:spPr>
      </p:pic>
      <p:cxnSp>
        <p:nvCxnSpPr>
          <p:cNvPr id="9" name="Conector: angular 8">
            <a:extLst>
              <a:ext uri="{FF2B5EF4-FFF2-40B4-BE49-F238E27FC236}">
                <a16:creationId xmlns:a16="http://schemas.microsoft.com/office/drawing/2014/main" id="{CA859C49-B307-F738-EA75-CA8A023D635F}"/>
              </a:ext>
            </a:extLst>
          </p:cNvPr>
          <p:cNvCxnSpPr>
            <a:cxnSpLocks/>
            <a:endCxn id="5" idx="0"/>
          </p:cNvCxnSpPr>
          <p:nvPr/>
        </p:nvCxnSpPr>
        <p:spPr>
          <a:xfrm>
            <a:off x="3198949" y="2735036"/>
            <a:ext cx="1962987" cy="693964"/>
          </a:xfrm>
          <a:prstGeom prst="bentConnector2">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CuadroTexto 4">
            <a:extLst>
              <a:ext uri="{FF2B5EF4-FFF2-40B4-BE49-F238E27FC236}">
                <a16:creationId xmlns:a16="http://schemas.microsoft.com/office/drawing/2014/main" id="{E6710E95-A5D8-07BA-4D4C-90D541EEF470}"/>
              </a:ext>
            </a:extLst>
          </p:cNvPr>
          <p:cNvSpPr txBox="1"/>
          <p:nvPr/>
        </p:nvSpPr>
        <p:spPr>
          <a:xfrm>
            <a:off x="2664542" y="3429000"/>
            <a:ext cx="4994787" cy="2862322"/>
          </a:xfrm>
          <a:prstGeom prst="rect">
            <a:avLst/>
          </a:prstGeom>
          <a:noFill/>
        </p:spPr>
        <p:txBody>
          <a:bodyPr wrap="square" rtlCol="0">
            <a:spAutoFit/>
          </a:bodyPr>
          <a:lstStyle/>
          <a:p>
            <a:r>
              <a:rPr lang="es-ES" dirty="0"/>
              <a:t>Durante estas décadas, se desarrollaron las primeras </a:t>
            </a:r>
            <a:r>
              <a:rPr lang="es-ES" b="1" dirty="0"/>
              <a:t>redes neuronales artificiales</a:t>
            </a:r>
            <a:r>
              <a:rPr lang="es-ES" dirty="0"/>
              <a:t> como el </a:t>
            </a:r>
            <a:r>
              <a:rPr lang="es-ES" b="1" dirty="0"/>
              <a:t>Perceptrón</a:t>
            </a:r>
            <a:r>
              <a:rPr lang="es-ES" dirty="0"/>
              <a:t> y modelos más avanzados como el </a:t>
            </a:r>
            <a:r>
              <a:rPr lang="es-ES" b="1" dirty="0"/>
              <a:t>backpropagation</a:t>
            </a:r>
            <a:r>
              <a:rPr lang="es-ES" dirty="0"/>
              <a:t>.</a:t>
            </a:r>
          </a:p>
          <a:p>
            <a:br>
              <a:rPr lang="es-ES" dirty="0"/>
            </a:br>
            <a:r>
              <a:rPr lang="es-ES" dirty="0"/>
              <a:t>En </a:t>
            </a:r>
            <a:r>
              <a:rPr lang="es-ES" b="1" dirty="0"/>
              <a:t>Procesamiento de Lenguaje Natural (NLP)</a:t>
            </a:r>
            <a:r>
              <a:rPr lang="es-ES" dirty="0"/>
              <a:t>, se usaban enfoques </a:t>
            </a:r>
            <a:r>
              <a:rPr lang="es-ES" b="1" dirty="0"/>
              <a:t>basados en reglas y estadísticas</a:t>
            </a:r>
            <a:r>
              <a:rPr lang="es-ES" dirty="0"/>
              <a:t>, como los </a:t>
            </a:r>
            <a:r>
              <a:rPr lang="es-ES" b="1" dirty="0"/>
              <a:t>modelos N-grama</a:t>
            </a:r>
            <a:r>
              <a:rPr lang="es-ES" dirty="0"/>
              <a:t>, árboles de sintaxis y el </a:t>
            </a:r>
            <a:r>
              <a:rPr lang="es-ES" b="1" dirty="0"/>
              <a:t>modelo de bolsa de palabras.</a:t>
            </a:r>
            <a:endParaRPr lang="es-EC" dirty="0"/>
          </a:p>
        </p:txBody>
      </p:sp>
      <p:pic>
        <p:nvPicPr>
          <p:cNvPr id="4098" name="Picture 2" descr="Red neuronal artificial - Wikipedia, la enciclopedia libre">
            <a:extLst>
              <a:ext uri="{FF2B5EF4-FFF2-40B4-BE49-F238E27FC236}">
                <a16:creationId xmlns:a16="http://schemas.microsoft.com/office/drawing/2014/main" id="{60F18EAB-A266-39FA-C854-0E34F434B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287" y="2870259"/>
            <a:ext cx="2173640" cy="26156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enefits of Natural Language Processing for the Supply Chain | Blume Global">
            <a:extLst>
              <a:ext uri="{FF2B5EF4-FFF2-40B4-BE49-F238E27FC236}">
                <a16:creationId xmlns:a16="http://schemas.microsoft.com/office/drawing/2014/main" id="{E3520540-2020-E175-B649-BBD523259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09" y="5388077"/>
            <a:ext cx="1681607" cy="1120371"/>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67F8E1A9-5C11-D97A-A402-0EC91ACE9E5F}"/>
              </a:ext>
            </a:extLst>
          </p:cNvPr>
          <p:cNvSpPr txBox="1"/>
          <p:nvPr/>
        </p:nvSpPr>
        <p:spPr>
          <a:xfrm>
            <a:off x="8077912" y="3754469"/>
            <a:ext cx="3746801"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Correctores</a:t>
            </a:r>
            <a:r>
              <a:rPr lang="en-US" dirty="0"/>
              <a:t> </a:t>
            </a:r>
            <a:r>
              <a:rPr lang="en-US" dirty="0" err="1"/>
              <a:t>ortográficos</a:t>
            </a:r>
            <a:endParaRPr lang="en-US" dirty="0"/>
          </a:p>
          <a:p>
            <a:pPr marL="285750" indent="-285750">
              <a:buFont typeface="Arial" panose="020B0604020202020204" pitchFamily="34" charset="0"/>
              <a:buChar char="•"/>
            </a:pPr>
            <a:r>
              <a:rPr lang="en-US" dirty="0" err="1"/>
              <a:t>Motores</a:t>
            </a:r>
            <a:r>
              <a:rPr lang="en-US" dirty="0"/>
              <a:t> de </a:t>
            </a:r>
            <a:r>
              <a:rPr lang="en-US" dirty="0" err="1"/>
              <a:t>búsqueda</a:t>
            </a:r>
            <a:r>
              <a:rPr lang="en-US" dirty="0"/>
              <a:t> simples</a:t>
            </a:r>
          </a:p>
          <a:p>
            <a:pPr marL="285750" indent="-285750">
              <a:buFont typeface="Arial" panose="020B0604020202020204" pitchFamily="34" charset="0"/>
              <a:buChar char="•"/>
            </a:pPr>
            <a:r>
              <a:rPr lang="es-ES" dirty="0"/>
              <a:t>Traducción automática básica (ej. Rule-</a:t>
            </a:r>
            <a:r>
              <a:rPr lang="es-ES" dirty="0" err="1"/>
              <a:t>based</a:t>
            </a:r>
            <a:r>
              <a:rPr lang="es-ES" dirty="0"/>
              <a:t> MT)</a:t>
            </a:r>
            <a:endParaRPr lang="es-EC" dirty="0"/>
          </a:p>
        </p:txBody>
      </p:sp>
      <p:sp>
        <p:nvSpPr>
          <p:cNvPr id="21" name="CuadroTexto 20">
            <a:extLst>
              <a:ext uri="{FF2B5EF4-FFF2-40B4-BE49-F238E27FC236}">
                <a16:creationId xmlns:a16="http://schemas.microsoft.com/office/drawing/2014/main" id="{BFC4C7B0-090D-61C1-0296-3ABBA0CF8734}"/>
              </a:ext>
            </a:extLst>
          </p:cNvPr>
          <p:cNvSpPr txBox="1"/>
          <p:nvPr/>
        </p:nvSpPr>
        <p:spPr>
          <a:xfrm>
            <a:off x="7983794" y="3385137"/>
            <a:ext cx="3293807" cy="369332"/>
          </a:xfrm>
          <a:prstGeom prst="rect">
            <a:avLst/>
          </a:prstGeom>
          <a:noFill/>
        </p:spPr>
        <p:txBody>
          <a:bodyPr wrap="square" rtlCol="0">
            <a:spAutoFit/>
          </a:bodyPr>
          <a:lstStyle/>
          <a:p>
            <a:r>
              <a:rPr lang="es-EC" b="1" noProof="0" dirty="0"/>
              <a:t>Aplicaciones</a:t>
            </a:r>
            <a:r>
              <a:rPr lang="es-EC" noProof="0" dirty="0"/>
              <a:t> </a:t>
            </a:r>
          </a:p>
        </p:txBody>
      </p:sp>
    </p:spTree>
    <p:extLst>
      <p:ext uri="{BB962C8B-B14F-4D97-AF65-F5344CB8AC3E}">
        <p14:creationId xmlns:p14="http://schemas.microsoft.com/office/powerpoint/2010/main" val="2890518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6CE45-79A2-A55E-6082-EE68A1B6A7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A87D0-D056-AC18-70BA-9C39136617EF}"/>
              </a:ext>
            </a:extLst>
          </p:cNvPr>
          <p:cNvSpPr>
            <a:spLocks noGrp="1"/>
          </p:cNvSpPr>
          <p:nvPr>
            <p:ph type="title"/>
          </p:nvPr>
        </p:nvSpPr>
        <p:spPr>
          <a:xfrm>
            <a:off x="1158864" y="102021"/>
            <a:ext cx="9779183" cy="1744415"/>
          </a:xfrm>
        </p:spPr>
        <p:txBody>
          <a:bodyPr/>
          <a:lstStyle/>
          <a:p>
            <a:br>
              <a:rPr lang="es-EC" noProof="0" dirty="0"/>
            </a:br>
            <a:r>
              <a:rPr lang="es-EC" noProof="0" dirty="0"/>
              <a:t>Breve Historia:</a:t>
            </a:r>
          </a:p>
        </p:txBody>
      </p:sp>
      <p:pic>
        <p:nvPicPr>
          <p:cNvPr id="7" name="Marcador de contenido 6">
            <a:extLst>
              <a:ext uri="{FF2B5EF4-FFF2-40B4-BE49-F238E27FC236}">
                <a16:creationId xmlns:a16="http://schemas.microsoft.com/office/drawing/2014/main" id="{86C5C969-4B65-3726-D855-B63E3212B533}"/>
              </a:ext>
            </a:extLst>
          </p:cNvPr>
          <p:cNvPicPr>
            <a:picLocks noGrp="1" noChangeAspect="1"/>
          </p:cNvPicPr>
          <p:nvPr>
            <p:ph idx="1"/>
          </p:nvPr>
        </p:nvPicPr>
        <p:blipFill>
          <a:blip r:embed="rId3"/>
          <a:stretch>
            <a:fillRect/>
          </a:stretch>
        </p:blipFill>
        <p:spPr>
          <a:xfrm>
            <a:off x="367287" y="2025522"/>
            <a:ext cx="11162458" cy="665651"/>
          </a:xfrm>
        </p:spPr>
      </p:pic>
      <p:cxnSp>
        <p:nvCxnSpPr>
          <p:cNvPr id="9" name="Conector: angular 8">
            <a:extLst>
              <a:ext uri="{FF2B5EF4-FFF2-40B4-BE49-F238E27FC236}">
                <a16:creationId xmlns:a16="http://schemas.microsoft.com/office/drawing/2014/main" id="{6492943E-56C8-5792-AB04-EFA9525951D5}"/>
              </a:ext>
            </a:extLst>
          </p:cNvPr>
          <p:cNvCxnSpPr>
            <a:cxnSpLocks/>
          </p:cNvCxnSpPr>
          <p:nvPr/>
        </p:nvCxnSpPr>
        <p:spPr>
          <a:xfrm rot="10800000" flipV="1">
            <a:off x="5545395" y="2691171"/>
            <a:ext cx="2025455" cy="275328"/>
          </a:xfrm>
          <a:prstGeom prst="bentConnector3">
            <a:avLst>
              <a:gd name="adj1" fmla="val 100000"/>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CuadroTexto 14">
            <a:extLst>
              <a:ext uri="{FF2B5EF4-FFF2-40B4-BE49-F238E27FC236}">
                <a16:creationId xmlns:a16="http://schemas.microsoft.com/office/drawing/2014/main" id="{41253C6F-83A3-2032-55BD-BF307B6D65B3}"/>
              </a:ext>
            </a:extLst>
          </p:cNvPr>
          <p:cNvSpPr txBox="1"/>
          <p:nvPr/>
        </p:nvSpPr>
        <p:spPr>
          <a:xfrm>
            <a:off x="534435" y="2966499"/>
            <a:ext cx="7374193" cy="1200329"/>
          </a:xfrm>
          <a:prstGeom prst="rect">
            <a:avLst/>
          </a:prstGeom>
          <a:noFill/>
        </p:spPr>
        <p:txBody>
          <a:bodyPr wrap="square" rtlCol="0">
            <a:spAutoFit/>
          </a:bodyPr>
          <a:lstStyle/>
          <a:p>
            <a:r>
              <a:rPr lang="es-ES" dirty="0"/>
              <a:t>En 2014, </a:t>
            </a:r>
            <a:r>
              <a:rPr lang="es-ES" b="1" dirty="0"/>
              <a:t>Ian </a:t>
            </a:r>
            <a:r>
              <a:rPr lang="es-ES" b="1" dirty="0" err="1"/>
              <a:t>Goodfellow</a:t>
            </a:r>
            <a:r>
              <a:rPr lang="es-ES" dirty="0"/>
              <a:t> y su equipo propusieron las </a:t>
            </a:r>
            <a:r>
              <a:rPr lang="es-ES" b="1" dirty="0"/>
              <a:t>Generative Adversarial Networks (</a:t>
            </a:r>
            <a:r>
              <a:rPr lang="es-ES" b="1" dirty="0" err="1"/>
              <a:t>GANs</a:t>
            </a:r>
            <a:r>
              <a:rPr lang="es-ES" b="1" dirty="0"/>
              <a:t>)</a:t>
            </a:r>
            <a:r>
              <a:rPr lang="es-ES" dirty="0"/>
              <a:t>, una arquitectura compuesta por dos redes:</a:t>
            </a:r>
            <a:br>
              <a:rPr lang="es-ES" dirty="0"/>
            </a:br>
            <a:endParaRPr lang="es-EC" dirty="0"/>
          </a:p>
        </p:txBody>
      </p:sp>
      <p:sp>
        <p:nvSpPr>
          <p:cNvPr id="16" name="CuadroTexto 15">
            <a:extLst>
              <a:ext uri="{FF2B5EF4-FFF2-40B4-BE49-F238E27FC236}">
                <a16:creationId xmlns:a16="http://schemas.microsoft.com/office/drawing/2014/main" id="{87BC37DB-E7D9-BEB4-4346-A52820921085}"/>
              </a:ext>
            </a:extLst>
          </p:cNvPr>
          <p:cNvSpPr txBox="1"/>
          <p:nvPr/>
        </p:nvSpPr>
        <p:spPr>
          <a:xfrm>
            <a:off x="534435" y="3880127"/>
            <a:ext cx="8309601" cy="923330"/>
          </a:xfrm>
          <a:prstGeom prst="rect">
            <a:avLst/>
          </a:prstGeom>
          <a:noFill/>
        </p:spPr>
        <p:txBody>
          <a:bodyPr wrap="square" rtlCol="0">
            <a:spAutoFit/>
          </a:bodyPr>
          <a:lstStyle/>
          <a:p>
            <a:pPr marL="285750" indent="-285750">
              <a:buFont typeface="Arial" panose="020B0604020202020204" pitchFamily="34" charset="0"/>
              <a:buChar char="•"/>
            </a:pPr>
            <a:r>
              <a:rPr lang="en-US" b="1" dirty="0" err="1"/>
              <a:t>Generador</a:t>
            </a:r>
            <a:r>
              <a:rPr lang="en-US" b="1" dirty="0"/>
              <a:t>:</a:t>
            </a:r>
            <a:r>
              <a:rPr lang="en-US" dirty="0"/>
              <a:t> </a:t>
            </a:r>
            <a:r>
              <a:rPr lang="en-US" dirty="0" err="1"/>
              <a:t>crea</a:t>
            </a:r>
            <a:r>
              <a:rPr lang="en-US" dirty="0"/>
              <a:t> </a:t>
            </a:r>
            <a:r>
              <a:rPr lang="en-US" dirty="0" err="1"/>
              <a:t>contenido</a:t>
            </a:r>
            <a:r>
              <a:rPr lang="en-US" dirty="0"/>
              <a:t> </a:t>
            </a:r>
            <a:r>
              <a:rPr lang="en-US" dirty="0" err="1"/>
              <a:t>falso</a:t>
            </a:r>
            <a:endParaRPr lang="en-US" dirty="0"/>
          </a:p>
          <a:p>
            <a:pPr marL="285750" indent="-285750">
              <a:buFont typeface="Arial" panose="020B0604020202020204" pitchFamily="34" charset="0"/>
              <a:buChar char="•"/>
            </a:pPr>
            <a:r>
              <a:rPr lang="es-ES" b="1" dirty="0"/>
              <a:t>Discriminador:</a:t>
            </a:r>
            <a:r>
              <a:rPr lang="es-ES" dirty="0"/>
              <a:t> intenta distinguir entre contenido real y generado</a:t>
            </a:r>
            <a:br>
              <a:rPr lang="es-ES" dirty="0"/>
            </a:br>
            <a:endParaRPr lang="es-EC" dirty="0"/>
          </a:p>
        </p:txBody>
      </p:sp>
      <p:sp>
        <p:nvSpPr>
          <p:cNvPr id="19" name="CuadroTexto 18">
            <a:extLst>
              <a:ext uri="{FF2B5EF4-FFF2-40B4-BE49-F238E27FC236}">
                <a16:creationId xmlns:a16="http://schemas.microsoft.com/office/drawing/2014/main" id="{8D60CB04-E305-40ED-7939-E49289583811}"/>
              </a:ext>
            </a:extLst>
          </p:cNvPr>
          <p:cNvSpPr txBox="1"/>
          <p:nvPr/>
        </p:nvSpPr>
        <p:spPr>
          <a:xfrm>
            <a:off x="367287" y="4908405"/>
            <a:ext cx="7374193" cy="1200329"/>
          </a:xfrm>
          <a:prstGeom prst="rect">
            <a:avLst/>
          </a:prstGeom>
          <a:noFill/>
        </p:spPr>
        <p:txBody>
          <a:bodyPr wrap="square" rtlCol="0">
            <a:spAutoFit/>
          </a:bodyPr>
          <a:lstStyle/>
          <a:p>
            <a:r>
              <a:rPr lang="es-ES" dirty="0"/>
              <a:t>Ambas redes compiten entre sí, mejorando mutuamente, hasta que el generador produce contenido casi indistinguible del real (imágenes, música, texto).</a:t>
            </a:r>
            <a:br>
              <a:rPr lang="es-ES" dirty="0"/>
            </a:br>
            <a:endParaRPr lang="es-EC" dirty="0"/>
          </a:p>
        </p:txBody>
      </p:sp>
      <p:sp>
        <p:nvSpPr>
          <p:cNvPr id="29" name="AutoShape 8" descr="Generative Adversarial Network (GAN) - GeeksforGeeks">
            <a:extLst>
              <a:ext uri="{FF2B5EF4-FFF2-40B4-BE49-F238E27FC236}">
                <a16:creationId xmlns:a16="http://schemas.microsoft.com/office/drawing/2014/main" id="{8C7A22E5-1A0A-89D5-6DC2-8D0E3A5CE4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30" name="AutoShape 10" descr="Generative-Adverarial-network-Gans">
            <a:extLst>
              <a:ext uri="{FF2B5EF4-FFF2-40B4-BE49-F238E27FC236}">
                <a16:creationId xmlns:a16="http://schemas.microsoft.com/office/drawing/2014/main" id="{4596D7F7-BC1D-5A8A-AD10-DA5C67B8DED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32" name="Imagen 31">
            <a:extLst>
              <a:ext uri="{FF2B5EF4-FFF2-40B4-BE49-F238E27FC236}">
                <a16:creationId xmlns:a16="http://schemas.microsoft.com/office/drawing/2014/main" id="{2E4981C8-9C2E-0139-E548-AECA5212A0B0}"/>
              </a:ext>
            </a:extLst>
          </p:cNvPr>
          <p:cNvPicPr>
            <a:picLocks noChangeAspect="1"/>
          </p:cNvPicPr>
          <p:nvPr/>
        </p:nvPicPr>
        <p:blipFill>
          <a:blip r:embed="rId4"/>
          <a:stretch>
            <a:fillRect/>
          </a:stretch>
        </p:blipFill>
        <p:spPr>
          <a:xfrm>
            <a:off x="7653472" y="3035969"/>
            <a:ext cx="4041356" cy="2055397"/>
          </a:xfrm>
          <a:prstGeom prst="rect">
            <a:avLst/>
          </a:prstGeom>
        </p:spPr>
      </p:pic>
    </p:spTree>
    <p:extLst>
      <p:ext uri="{BB962C8B-B14F-4D97-AF65-F5344CB8AC3E}">
        <p14:creationId xmlns:p14="http://schemas.microsoft.com/office/powerpoint/2010/main" val="2561917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586FF-2AFE-F64D-FCC2-1C2AB0598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B0A4C-6EF7-51C9-5CF3-B78D69110F48}"/>
              </a:ext>
            </a:extLst>
          </p:cNvPr>
          <p:cNvSpPr>
            <a:spLocks noGrp="1"/>
          </p:cNvSpPr>
          <p:nvPr>
            <p:ph type="title"/>
          </p:nvPr>
        </p:nvSpPr>
        <p:spPr>
          <a:xfrm>
            <a:off x="1158864" y="102021"/>
            <a:ext cx="9779183" cy="1744415"/>
          </a:xfrm>
        </p:spPr>
        <p:txBody>
          <a:bodyPr/>
          <a:lstStyle/>
          <a:p>
            <a:br>
              <a:rPr lang="es-EC" noProof="0" dirty="0"/>
            </a:br>
            <a:r>
              <a:rPr lang="es-EC" noProof="0" dirty="0"/>
              <a:t>Breve Historia:</a:t>
            </a:r>
          </a:p>
        </p:txBody>
      </p:sp>
      <p:pic>
        <p:nvPicPr>
          <p:cNvPr id="7" name="Marcador de contenido 6">
            <a:extLst>
              <a:ext uri="{FF2B5EF4-FFF2-40B4-BE49-F238E27FC236}">
                <a16:creationId xmlns:a16="http://schemas.microsoft.com/office/drawing/2014/main" id="{7DBA9CAA-6642-CA75-E13B-73DEB034FC61}"/>
              </a:ext>
            </a:extLst>
          </p:cNvPr>
          <p:cNvPicPr>
            <a:picLocks noGrp="1" noChangeAspect="1"/>
          </p:cNvPicPr>
          <p:nvPr>
            <p:ph idx="1"/>
          </p:nvPr>
        </p:nvPicPr>
        <p:blipFill>
          <a:blip r:embed="rId3"/>
          <a:stretch>
            <a:fillRect/>
          </a:stretch>
        </p:blipFill>
        <p:spPr>
          <a:xfrm>
            <a:off x="367287" y="2025522"/>
            <a:ext cx="11162458" cy="665651"/>
          </a:xfrm>
        </p:spPr>
      </p:pic>
      <p:cxnSp>
        <p:nvCxnSpPr>
          <p:cNvPr id="9" name="Conector: angular 8">
            <a:extLst>
              <a:ext uri="{FF2B5EF4-FFF2-40B4-BE49-F238E27FC236}">
                <a16:creationId xmlns:a16="http://schemas.microsoft.com/office/drawing/2014/main" id="{78F58562-05A1-00D7-CB8B-4E70711E96D4}"/>
              </a:ext>
            </a:extLst>
          </p:cNvPr>
          <p:cNvCxnSpPr>
            <a:cxnSpLocks/>
            <a:endCxn id="12" idx="0"/>
          </p:cNvCxnSpPr>
          <p:nvPr/>
        </p:nvCxnSpPr>
        <p:spPr>
          <a:xfrm rot="10800000" flipV="1">
            <a:off x="5565060" y="2691171"/>
            <a:ext cx="4886637" cy="413828"/>
          </a:xfrm>
          <a:prstGeom prst="bentConnector2">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AutoShape 8" descr="Generative Adversarial Network (GAN) - GeeksforGeeks">
            <a:extLst>
              <a:ext uri="{FF2B5EF4-FFF2-40B4-BE49-F238E27FC236}">
                <a16:creationId xmlns:a16="http://schemas.microsoft.com/office/drawing/2014/main" id="{3D24DD10-A075-68A9-8C87-A76B1997E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noProof="0" dirty="0"/>
          </a:p>
        </p:txBody>
      </p:sp>
      <p:sp>
        <p:nvSpPr>
          <p:cNvPr id="30" name="AutoShape 10" descr="Generative-Adverarial-network-Gans">
            <a:extLst>
              <a:ext uri="{FF2B5EF4-FFF2-40B4-BE49-F238E27FC236}">
                <a16:creationId xmlns:a16="http://schemas.microsoft.com/office/drawing/2014/main" id="{3A41895B-04D6-0431-CE3A-2B96EF8F947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noProof="0" dirty="0"/>
          </a:p>
        </p:txBody>
      </p:sp>
      <p:sp>
        <p:nvSpPr>
          <p:cNvPr id="10" name="CuadroTexto 9">
            <a:extLst>
              <a:ext uri="{FF2B5EF4-FFF2-40B4-BE49-F238E27FC236}">
                <a16:creationId xmlns:a16="http://schemas.microsoft.com/office/drawing/2014/main" id="{D0CB8F15-EDED-506C-EC02-E66CF569B89D}"/>
              </a:ext>
            </a:extLst>
          </p:cNvPr>
          <p:cNvSpPr txBox="1"/>
          <p:nvPr/>
        </p:nvSpPr>
        <p:spPr>
          <a:xfrm>
            <a:off x="462116" y="3104999"/>
            <a:ext cx="3401962" cy="2123658"/>
          </a:xfrm>
          <a:prstGeom prst="rect">
            <a:avLst/>
          </a:prstGeom>
          <a:noFill/>
        </p:spPr>
        <p:txBody>
          <a:bodyPr wrap="square" rtlCol="0">
            <a:spAutoFit/>
          </a:bodyPr>
          <a:lstStyle/>
          <a:p>
            <a:r>
              <a:rPr lang="es-EC" sz="2400" b="1" noProof="0" dirty="0"/>
              <a:t>GPT (2018-2023):</a:t>
            </a:r>
          </a:p>
          <a:p>
            <a:pPr marL="285750" indent="-285750">
              <a:buFont typeface="Arial" panose="020B0604020202020204" pitchFamily="34" charset="0"/>
              <a:buChar char="•"/>
            </a:pPr>
            <a:r>
              <a:rPr lang="es-EC" noProof="0" dirty="0"/>
              <a:t>Modelo </a:t>
            </a:r>
            <a:r>
              <a:rPr lang="es-EC" noProof="0" dirty="0" err="1"/>
              <a:t>autoregresivo</a:t>
            </a:r>
            <a:r>
              <a:rPr lang="es-EC" noProof="0" dirty="0"/>
              <a:t> de lenguaje.</a:t>
            </a:r>
          </a:p>
          <a:p>
            <a:pPr marL="285750" indent="-285750">
              <a:buFont typeface="Arial" panose="020B0604020202020204" pitchFamily="34" charset="0"/>
              <a:buChar char="•"/>
            </a:pPr>
            <a:r>
              <a:rPr lang="es-EC" noProof="0" dirty="0"/>
              <a:t>Aprende a predecir la siguiente palabra.</a:t>
            </a:r>
          </a:p>
          <a:p>
            <a:pPr marL="285750" indent="-285750">
              <a:buFont typeface="Arial" panose="020B0604020202020204" pitchFamily="34" charset="0"/>
              <a:buChar char="•"/>
            </a:pPr>
            <a:r>
              <a:rPr lang="es-EC" noProof="0" dirty="0"/>
              <a:t>Versiones: GPT-2, GPT-3, GPT-4 (</a:t>
            </a:r>
            <a:r>
              <a:rPr lang="es-EC" noProof="0" dirty="0" err="1"/>
              <a:t>OpenAI</a:t>
            </a:r>
            <a:r>
              <a:rPr lang="es-EC" noProof="0" dirty="0"/>
              <a:t>).</a:t>
            </a:r>
          </a:p>
        </p:txBody>
      </p:sp>
      <p:sp>
        <p:nvSpPr>
          <p:cNvPr id="12" name="CuadroTexto 11">
            <a:extLst>
              <a:ext uri="{FF2B5EF4-FFF2-40B4-BE49-F238E27FC236}">
                <a16:creationId xmlns:a16="http://schemas.microsoft.com/office/drawing/2014/main" id="{CC444B64-1E2F-9BF9-DE5F-826B43CE18CE}"/>
              </a:ext>
            </a:extLst>
          </p:cNvPr>
          <p:cNvSpPr txBox="1"/>
          <p:nvPr/>
        </p:nvSpPr>
        <p:spPr>
          <a:xfrm>
            <a:off x="3864078" y="3104999"/>
            <a:ext cx="3401962" cy="2400657"/>
          </a:xfrm>
          <a:prstGeom prst="rect">
            <a:avLst/>
          </a:prstGeom>
          <a:noFill/>
        </p:spPr>
        <p:txBody>
          <a:bodyPr wrap="square" rtlCol="0">
            <a:spAutoFit/>
          </a:bodyPr>
          <a:lstStyle/>
          <a:p>
            <a:r>
              <a:rPr lang="en-US" sz="2400" b="1" dirty="0"/>
              <a:t>BERT (2018):</a:t>
            </a:r>
          </a:p>
          <a:p>
            <a:pPr marL="342900" indent="-342900">
              <a:buFont typeface="Arial" panose="020B0604020202020204" pitchFamily="34" charset="0"/>
              <a:buChar char="•"/>
            </a:pPr>
            <a:r>
              <a:rPr lang="es-ES" dirty="0"/>
              <a:t>Modelo bidireccional entrenado para comprensión de lenguaje.</a:t>
            </a:r>
          </a:p>
          <a:p>
            <a:pPr marL="342900" indent="-342900">
              <a:buFont typeface="Arial" panose="020B0604020202020204" pitchFamily="34" charset="0"/>
              <a:buChar char="•"/>
            </a:pPr>
            <a:r>
              <a:rPr lang="es-ES" dirty="0"/>
              <a:t>Mejor en tareas de clasificación y análisis de texto.</a:t>
            </a:r>
            <a:endParaRPr lang="en-US" b="1" dirty="0"/>
          </a:p>
          <a:p>
            <a:pPr marL="342900" indent="-342900">
              <a:buFont typeface="Arial" panose="020B0604020202020204" pitchFamily="34" charset="0"/>
              <a:buChar char="•"/>
            </a:pPr>
            <a:r>
              <a:rPr lang="en-US" dirty="0" err="1"/>
              <a:t>Creado</a:t>
            </a:r>
            <a:r>
              <a:rPr lang="en-US" dirty="0"/>
              <a:t> </a:t>
            </a:r>
            <a:r>
              <a:rPr lang="en-US" dirty="0" err="1"/>
              <a:t>por</a:t>
            </a:r>
            <a:r>
              <a:rPr lang="en-US" dirty="0"/>
              <a:t> Google AI.</a:t>
            </a:r>
            <a:endParaRPr lang="en-US" b="1" dirty="0"/>
          </a:p>
        </p:txBody>
      </p:sp>
      <p:sp>
        <p:nvSpPr>
          <p:cNvPr id="21" name="CuadroTexto 20">
            <a:extLst>
              <a:ext uri="{FF2B5EF4-FFF2-40B4-BE49-F238E27FC236}">
                <a16:creationId xmlns:a16="http://schemas.microsoft.com/office/drawing/2014/main" id="{5CB0D692-A41D-DD4A-1596-950F27C1EB86}"/>
              </a:ext>
            </a:extLst>
          </p:cNvPr>
          <p:cNvSpPr txBox="1"/>
          <p:nvPr/>
        </p:nvSpPr>
        <p:spPr>
          <a:xfrm>
            <a:off x="7536085" y="3104999"/>
            <a:ext cx="3401962" cy="1938992"/>
          </a:xfrm>
          <a:prstGeom prst="rect">
            <a:avLst/>
          </a:prstGeom>
          <a:noFill/>
        </p:spPr>
        <p:txBody>
          <a:bodyPr wrap="square" rtlCol="0">
            <a:spAutoFit/>
          </a:bodyPr>
          <a:lstStyle/>
          <a:p>
            <a:r>
              <a:rPr lang="en-US" sz="2000" b="1" dirty="0"/>
              <a:t>Stable Diffusion (2022):</a:t>
            </a:r>
          </a:p>
          <a:p>
            <a:pPr marL="342900" indent="-342900">
              <a:buFont typeface="Arial" panose="020B0604020202020204" pitchFamily="34" charset="0"/>
              <a:buChar char="•"/>
            </a:pPr>
            <a:r>
              <a:rPr lang="en-US" sz="1600" dirty="0" err="1"/>
              <a:t>Modelo</a:t>
            </a:r>
            <a:r>
              <a:rPr lang="en-US" sz="1600" dirty="0"/>
              <a:t> </a:t>
            </a:r>
            <a:r>
              <a:rPr lang="en-US" sz="1600" dirty="0" err="1"/>
              <a:t>generativo</a:t>
            </a:r>
            <a:r>
              <a:rPr lang="en-US" sz="1600" dirty="0"/>
              <a:t> de </a:t>
            </a:r>
            <a:r>
              <a:rPr lang="en-US" sz="1600" dirty="0" err="1"/>
              <a:t>imágenes</a:t>
            </a:r>
            <a:r>
              <a:rPr lang="en-US" sz="1600" dirty="0"/>
              <a:t>.</a:t>
            </a:r>
          </a:p>
          <a:p>
            <a:pPr marL="342900" indent="-342900">
              <a:buFont typeface="Arial" panose="020B0604020202020204" pitchFamily="34" charset="0"/>
              <a:buChar char="•"/>
            </a:pPr>
            <a:r>
              <a:rPr lang="es-ES" sz="1600" dirty="0"/>
              <a:t>Usa </a:t>
            </a:r>
            <a:r>
              <a:rPr lang="es-ES" sz="1600" i="1" dirty="0"/>
              <a:t>difusión</a:t>
            </a:r>
            <a:r>
              <a:rPr lang="es-ES" sz="1600" dirty="0"/>
              <a:t> para transformar ruido en imágenes detalladas a partir de texto.</a:t>
            </a:r>
            <a:endParaRPr lang="en-US" sz="1600" dirty="0"/>
          </a:p>
          <a:p>
            <a:pPr marL="342900" indent="-342900">
              <a:buFont typeface="Arial" panose="020B0604020202020204" pitchFamily="34" charset="0"/>
              <a:buChar char="•"/>
            </a:pPr>
            <a:r>
              <a:rPr lang="es-ES" sz="1600" dirty="0"/>
              <a:t>Código abierto y altamente flexible.</a:t>
            </a:r>
            <a:endParaRPr lang="en-US" sz="1600" dirty="0"/>
          </a:p>
        </p:txBody>
      </p:sp>
      <p:pic>
        <p:nvPicPr>
          <p:cNvPr id="6154" name="Picture 10" descr="What Is OpenAI? Here's Everything a Marketer Needs to Know">
            <a:extLst>
              <a:ext uri="{FF2B5EF4-FFF2-40B4-BE49-F238E27FC236}">
                <a16:creationId xmlns:a16="http://schemas.microsoft.com/office/drawing/2014/main" id="{10AAD09E-81F2-7326-351C-4E7D0979D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29" y="5228657"/>
            <a:ext cx="1802616" cy="113395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Google AI - Wikipedia">
            <a:extLst>
              <a:ext uri="{FF2B5EF4-FFF2-40B4-BE49-F238E27FC236}">
                <a16:creationId xmlns:a16="http://schemas.microsoft.com/office/drawing/2014/main" id="{882FA97A-34A2-2F6D-E8A0-B5C609DBB3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057" y="5504363"/>
            <a:ext cx="2023343" cy="1062255"/>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ow to Install and Run Stable Diffusion on your MacOS | by Talib |  Generative AI">
            <a:extLst>
              <a:ext uri="{FF2B5EF4-FFF2-40B4-BE49-F238E27FC236}">
                <a16:creationId xmlns:a16="http://schemas.microsoft.com/office/drawing/2014/main" id="{08700AA1-330F-C0AD-743C-9D7502286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8210" y="4785611"/>
            <a:ext cx="1575274" cy="8860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18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F7294-BF9F-9BE4-CFF5-709B4C142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D8B42-07F5-B1AD-A1E8-3D0E82CD926D}"/>
              </a:ext>
            </a:extLst>
          </p:cNvPr>
          <p:cNvSpPr>
            <a:spLocks noGrp="1"/>
          </p:cNvSpPr>
          <p:nvPr>
            <p:ph type="title"/>
          </p:nvPr>
        </p:nvSpPr>
        <p:spPr>
          <a:xfrm>
            <a:off x="1021213" y="-270697"/>
            <a:ext cx="9779183" cy="1744415"/>
          </a:xfrm>
        </p:spPr>
        <p:txBody>
          <a:bodyPr/>
          <a:lstStyle/>
          <a:p>
            <a:br>
              <a:rPr lang="es-EC" noProof="0" dirty="0"/>
            </a:br>
            <a:r>
              <a:rPr lang="en-US" dirty="0" err="1"/>
              <a:t>Aplicaciones</a:t>
            </a:r>
            <a:r>
              <a:rPr lang="en-US" dirty="0"/>
              <a:t> </a:t>
            </a:r>
            <a:r>
              <a:rPr lang="en-US" dirty="0" err="1"/>
              <a:t>actuales</a:t>
            </a:r>
            <a:r>
              <a:rPr lang="en-US" dirty="0"/>
              <a:t>:</a:t>
            </a:r>
            <a:endParaRPr lang="es-EC" noProof="0" dirty="0"/>
          </a:p>
        </p:txBody>
      </p:sp>
      <p:sp>
        <p:nvSpPr>
          <p:cNvPr id="4" name="Marcador de contenido 3">
            <a:extLst>
              <a:ext uri="{FF2B5EF4-FFF2-40B4-BE49-F238E27FC236}">
                <a16:creationId xmlns:a16="http://schemas.microsoft.com/office/drawing/2014/main" id="{7992519F-987C-4741-077A-8FC5AF4DB3F6}"/>
              </a:ext>
            </a:extLst>
          </p:cNvPr>
          <p:cNvSpPr>
            <a:spLocks noGrp="1"/>
          </p:cNvSpPr>
          <p:nvPr>
            <p:ph idx="1"/>
          </p:nvPr>
        </p:nvSpPr>
        <p:spPr>
          <a:xfrm>
            <a:off x="1021213" y="1850319"/>
            <a:ext cx="9779182" cy="3366815"/>
          </a:xfrm>
        </p:spPr>
        <p:txBody>
          <a:bodyPr/>
          <a:lstStyle/>
          <a:p>
            <a:pPr marL="457200" indent="-457200">
              <a:buFont typeface="Arial" panose="020B0604020202020204" pitchFamily="34" charset="0"/>
              <a:buChar char="•"/>
            </a:pPr>
            <a:r>
              <a:rPr lang="en-US" dirty="0" err="1"/>
              <a:t>Asistentes</a:t>
            </a:r>
            <a:r>
              <a:rPr lang="en-US" dirty="0"/>
              <a:t> </a:t>
            </a:r>
            <a:r>
              <a:rPr lang="en-US" dirty="0" err="1"/>
              <a:t>virtuales</a:t>
            </a:r>
            <a:r>
              <a:rPr lang="en-US" dirty="0"/>
              <a:t> (ChatGPT, Bard)</a:t>
            </a:r>
          </a:p>
          <a:p>
            <a:pPr marL="457200" indent="-457200">
              <a:buFont typeface="Arial" panose="020B0604020202020204" pitchFamily="34" charset="0"/>
              <a:buChar char="•"/>
            </a:pPr>
            <a:r>
              <a:rPr lang="pt-BR" dirty="0" err="1"/>
              <a:t>Generadores</a:t>
            </a:r>
            <a:r>
              <a:rPr lang="pt-BR" dirty="0"/>
              <a:t> de arte (DALL·E, </a:t>
            </a:r>
            <a:r>
              <a:rPr lang="pt-BR" dirty="0" err="1"/>
              <a:t>Midjourney</a:t>
            </a:r>
            <a:r>
              <a:rPr lang="pt-BR" dirty="0"/>
              <a:t>)</a:t>
            </a:r>
            <a:endParaRPr lang="en-US" dirty="0"/>
          </a:p>
          <a:p>
            <a:pPr marL="457200" indent="-457200">
              <a:buFont typeface="Arial" panose="020B0604020202020204" pitchFamily="34" charset="0"/>
              <a:buChar char="•"/>
            </a:pPr>
            <a:r>
              <a:rPr lang="en-US" dirty="0" err="1"/>
              <a:t>Herramientas</a:t>
            </a:r>
            <a:r>
              <a:rPr lang="en-US" dirty="0"/>
              <a:t> </a:t>
            </a:r>
            <a:r>
              <a:rPr lang="en-US" dirty="0" err="1"/>
              <a:t>educativas</a:t>
            </a:r>
            <a:endParaRPr lang="en-US" dirty="0"/>
          </a:p>
          <a:p>
            <a:pPr marL="457200" indent="-457200">
              <a:buFont typeface="Arial" panose="020B0604020202020204" pitchFamily="34" charset="0"/>
              <a:buChar char="•"/>
            </a:pPr>
            <a:r>
              <a:rPr lang="en-US" dirty="0" err="1"/>
              <a:t>Automatización</a:t>
            </a:r>
            <a:r>
              <a:rPr lang="en-US" dirty="0"/>
              <a:t> de </a:t>
            </a:r>
            <a:r>
              <a:rPr lang="en-US" dirty="0" err="1"/>
              <a:t>contenido</a:t>
            </a:r>
            <a:endParaRPr lang="es-EC" dirty="0"/>
          </a:p>
        </p:txBody>
      </p:sp>
      <p:pic>
        <p:nvPicPr>
          <p:cNvPr id="7170" name="Picture 2" descr="ChatGPT - Wikipedia, la enciclopedia libre">
            <a:extLst>
              <a:ext uri="{FF2B5EF4-FFF2-40B4-BE49-F238E27FC236}">
                <a16:creationId xmlns:a16="http://schemas.microsoft.com/office/drawing/2014/main" id="{081A62EE-E3FA-3CF3-8FAC-6C3A9DFAA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2723" y="1640866"/>
            <a:ext cx="1681163" cy="168116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idJourney: La Revolución de la IA para Crear Imágenes – Paula by NMG Group">
            <a:extLst>
              <a:ext uri="{FF2B5EF4-FFF2-40B4-BE49-F238E27FC236}">
                <a16:creationId xmlns:a16="http://schemas.microsoft.com/office/drawing/2014/main" id="{D35BBCC6-D16C-68E6-FBF0-F7EE95B5D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828042"/>
            <a:ext cx="3036324" cy="160964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A futuristic cityscape at sunset, with towering skyscrapers made of glass and metal, flying cars zooming between the buildings, neon lights glowing in vibrant colors (blue, pink, and purple), elevated walkways connecting structures, and robots walking among humans. The atmosphere is a mix of cyberpunk and utopian design, with clean energy sources like wind turbines and solar panels visible on rooftops. The sky is partly cloudy with an orange-pink glow from the setting sun, reflecting on the city's sleek surfaces.">
            <a:extLst>
              <a:ext uri="{FF2B5EF4-FFF2-40B4-BE49-F238E27FC236}">
                <a16:creationId xmlns:a16="http://schemas.microsoft.com/office/drawing/2014/main" id="{90F7459E-4F83-41E3-1732-1D6BB9F46B7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6" name="AutoShape 8" descr="A futuristic cityscape at sunset, with towering skyscrapers made of glass and metal, flying cars zooming between the buildings, neon lights glowing in vibrant colors (blue, pink, and purple), elevated walkways connecting structures, and robots walking among humans. The atmosphere is a mix of cyberpunk and utopian design, with clean energy sources like wind turbines and solar panels visible on rooftops. The sky is partly cloudy with an orange-pink glow from the setting sun, reflecting on the city's sleek surfaces.">
            <a:extLst>
              <a:ext uri="{FF2B5EF4-FFF2-40B4-BE49-F238E27FC236}">
                <a16:creationId xmlns:a16="http://schemas.microsoft.com/office/drawing/2014/main" id="{CCD1947C-A6E4-1235-D2C2-5B919CF235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11" name="Imagen 10">
            <a:extLst>
              <a:ext uri="{FF2B5EF4-FFF2-40B4-BE49-F238E27FC236}">
                <a16:creationId xmlns:a16="http://schemas.microsoft.com/office/drawing/2014/main" id="{8B73B50B-2BFE-54B8-E9A2-22BDD552B6A2}"/>
              </a:ext>
            </a:extLst>
          </p:cNvPr>
          <p:cNvPicPr>
            <a:picLocks noChangeAspect="1"/>
          </p:cNvPicPr>
          <p:nvPr/>
        </p:nvPicPr>
        <p:blipFill>
          <a:blip r:embed="rId5"/>
          <a:stretch>
            <a:fillRect/>
          </a:stretch>
        </p:blipFill>
        <p:spPr>
          <a:xfrm>
            <a:off x="2601456" y="4108740"/>
            <a:ext cx="2374490" cy="2369189"/>
          </a:xfrm>
          <a:prstGeom prst="ellipse">
            <a:avLst/>
          </a:prstGeom>
          <a:ln>
            <a:noFill/>
          </a:ln>
          <a:effectLst>
            <a:softEdge rad="112500"/>
          </a:effectLst>
        </p:spPr>
      </p:pic>
    </p:spTree>
    <p:extLst>
      <p:ext uri="{BB962C8B-B14F-4D97-AF65-F5344CB8AC3E}">
        <p14:creationId xmlns:p14="http://schemas.microsoft.com/office/powerpoint/2010/main" val="4060592159"/>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5A8381C-73EB-48EA-B45F-7B7C8C7DF409}">
  <ds:schemaRefs>
    <ds:schemaRef ds:uri="http://schemas.microsoft.com/sharepoint/v3/contenttype/forms"/>
  </ds:schemaRefs>
</ds:datastoreItem>
</file>

<file path=customXml/itemProps2.xml><?xml version="1.0" encoding="utf-8"?>
<ds:datastoreItem xmlns:ds="http://schemas.openxmlformats.org/officeDocument/2006/customXml" ds:itemID="{5AA6A711-2C3F-4EC0-B88B-62D7408511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98C35-9ECE-4425-BCBA-00E118C705C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{A26A7DFD-DA45-4CD0-B9D7-D306F61E36A1}tf45331398_win32</Template>
  <TotalTime>200</TotalTime>
  <Words>731</Words>
  <Application>Microsoft Office PowerPoint</Application>
  <PresentationFormat>Panorámica</PresentationFormat>
  <Paragraphs>106</Paragraphs>
  <Slides>20</Slides>
  <Notes>19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Arial</vt:lpstr>
      <vt:lpstr>Calibri</vt:lpstr>
      <vt:lpstr>Tenorite</vt:lpstr>
      <vt:lpstr>Custom</vt:lpstr>
      <vt:lpstr>DÍA 1: Fundamentos de Generación de Contenido con IA</vt:lpstr>
      <vt:lpstr> Temas a tratar:</vt:lpstr>
      <vt:lpstr>Introducción a la generación de texto e imágenes con IA</vt:lpstr>
      <vt:lpstr>Definición:  </vt:lpstr>
      <vt:lpstr> Breve Historia:</vt:lpstr>
      <vt:lpstr> Breve Historia:</vt:lpstr>
      <vt:lpstr> Breve Historia:</vt:lpstr>
      <vt:lpstr> Breve Historia:</vt:lpstr>
      <vt:lpstr> Aplicaciones actuales:</vt:lpstr>
      <vt:lpstr>Modelos Generativos – GPT, BERT, GANs, Stable Diffusion</vt:lpstr>
      <vt:lpstr>¿Qué es un modelo generativo?</vt:lpstr>
      <vt:lpstr> GPT y BERT:</vt:lpstr>
      <vt:lpstr> GPT y BERT:</vt:lpstr>
      <vt:lpstr> GANs y Stable Diffusion:</vt:lpstr>
      <vt:lpstr> GANs y Stable Diffusion:</vt:lpstr>
      <vt:lpstr>Diferencias entre contenido humano y generado por IA</vt:lpstr>
      <vt:lpstr> ¿Humano o Máquina?</vt:lpstr>
      <vt:lpstr> Ejemplo práctico:</vt:lpstr>
      <vt:lpstr>🔍 ¿Por qué?</vt:lpstr>
      <vt:lpstr>Actividad propuesta: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 Andres Zuniga Cazorla</dc:creator>
  <cp:lastModifiedBy>Jose Andres Zuniga Cazorla</cp:lastModifiedBy>
  <cp:revision>1</cp:revision>
  <dcterms:created xsi:type="dcterms:W3CDTF">2025-03-24T04:00:15Z</dcterms:created>
  <dcterms:modified xsi:type="dcterms:W3CDTF">2025-03-24T07:20:46Z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